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9" r:id="rId1"/>
  </p:sldMasterIdLst>
  <p:sldIdLst>
    <p:sldId id="256" r:id="rId2"/>
    <p:sldId id="257" r:id="rId3"/>
    <p:sldId id="258" r:id="rId4"/>
    <p:sldId id="259" r:id="rId5"/>
    <p:sldId id="270" r:id="rId6"/>
    <p:sldId id="272" r:id="rId7"/>
    <p:sldId id="261" r:id="rId8"/>
    <p:sldId id="262" r:id="rId9"/>
    <p:sldId id="274" r:id="rId10"/>
    <p:sldId id="275" r:id="rId11"/>
    <p:sldId id="273" r:id="rId12"/>
    <p:sldId id="276" r:id="rId13"/>
    <p:sldId id="267" r:id="rId14"/>
    <p:sldId id="268" r:id="rId15"/>
    <p:sldId id="269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 autoAdjust="0"/>
    <p:restoredTop sz="94761"/>
  </p:normalViewPr>
  <p:slideViewPr>
    <p:cSldViewPr>
      <p:cViewPr>
        <p:scale>
          <a:sx n="100" d="100"/>
          <a:sy n="100" d="100"/>
        </p:scale>
        <p:origin x="-2088" y="-306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EE9602F-9AD3-406C-8A78-97E336547CB0}" type="datetimeFigureOut">
              <a:rPr lang="ko-KR" altLang="en-US" smtClean="0"/>
              <a:t>2016-03-15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944D579D-70E4-4525-AA93-D19141884331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rtl="0" eaLnBrk="1" latinLnBrk="1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1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1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1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4.wdp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23528" y="1304764"/>
            <a:ext cx="7776864" cy="1440160"/>
          </a:xfrm>
        </p:spPr>
        <p:txBody>
          <a:bodyPr>
            <a:noAutofit/>
          </a:bodyPr>
          <a:lstStyle/>
          <a:p>
            <a:pPr lvl="0" algn="ctr">
              <a:defRPr lang="ko-KR" altLang="en-US"/>
            </a:pPr>
            <a:r>
              <a:rPr lang="en-US" altLang="ko-KR" sz="6000" dirty="0"/>
              <a:t>Team BT</a:t>
            </a:r>
            <a:r>
              <a:rPr lang="en-US" altLang="ko-KR" sz="2600" dirty="0"/>
              <a:t>(</a:t>
            </a:r>
            <a:r>
              <a:rPr lang="en-US" altLang="ko-KR" sz="2600" dirty="0" err="1"/>
              <a:t>Burmuda</a:t>
            </a:r>
            <a:r>
              <a:rPr lang="en-US" altLang="ko-KR" sz="2600" dirty="0"/>
              <a:t> Triangle)</a:t>
            </a:r>
            <a:r>
              <a:rPr lang="ko-KR" altLang="en-US" sz="2600" dirty="0"/>
              <a:t> </a:t>
            </a:r>
            <a:r>
              <a:rPr lang="ko-KR" altLang="en-US" sz="4400" dirty="0"/>
              <a:t>:</a:t>
            </a:r>
            <a:endParaRPr lang="ko-KR" altLang="en-US" sz="2600" dirty="0"/>
          </a:p>
          <a:p>
            <a:pPr lvl="0" algn="ctr">
              <a:defRPr lang="ko-KR" altLang="en-US"/>
            </a:pPr>
            <a:r>
              <a:rPr lang="en-US" altLang="ko-KR" sz="2500" dirty="0"/>
              <a:t>RC</a:t>
            </a:r>
            <a:r>
              <a:rPr lang="ko-KR" altLang="en-US" sz="2500" dirty="0" err="1"/>
              <a:t>카를</a:t>
            </a:r>
            <a:r>
              <a:rPr lang="ko-KR" altLang="en-US" sz="2500" dirty="0"/>
              <a:t> 이용한 </a:t>
            </a:r>
            <a:r>
              <a:rPr lang="ko-KR" altLang="en-US" sz="2500" dirty="0" smtClean="0"/>
              <a:t>실내용 쓰레기 </a:t>
            </a:r>
            <a:r>
              <a:rPr lang="ko-KR" altLang="en-US" sz="2500" dirty="0"/>
              <a:t>수거 차량 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356582" y="3573016"/>
            <a:ext cx="3643910" cy="1440160"/>
          </a:xfrm>
        </p:spPr>
        <p:txBody>
          <a:bodyPr>
            <a:noAutofit/>
          </a:bodyPr>
          <a:lstStyle/>
          <a:p>
            <a:pPr algn="r">
              <a:spcAft>
                <a:spcPct val="0"/>
              </a:spcAft>
              <a:defRPr lang="ko-KR" altLang="en-US"/>
            </a:pPr>
            <a:r>
              <a:rPr lang="en-US" altLang="ko-KR" sz="1500" dirty="0"/>
              <a:t>14</a:t>
            </a:r>
            <a:r>
              <a:rPr lang="ko-KR" altLang="en-US" sz="1500" dirty="0"/>
              <a:t>조</a:t>
            </a:r>
          </a:p>
          <a:p>
            <a:pPr algn="r">
              <a:spcBef>
                <a:spcPct val="14000"/>
              </a:spcBef>
              <a:spcAft>
                <a:spcPct val="0"/>
              </a:spcAft>
              <a:defRPr lang="ko-KR" altLang="en-US"/>
            </a:pPr>
            <a:r>
              <a:rPr lang="ko-KR" altLang="en-US" sz="1500" dirty="0"/>
              <a:t>팀장 </a:t>
            </a:r>
            <a:r>
              <a:rPr lang="en-US" altLang="ko-KR" sz="1500" dirty="0"/>
              <a:t>: 2009097079 </a:t>
            </a:r>
            <a:r>
              <a:rPr lang="ko-KR" altLang="en-US" sz="1500" dirty="0"/>
              <a:t>주지헌</a:t>
            </a:r>
          </a:p>
          <a:p>
            <a:pPr algn="r">
              <a:spcBef>
                <a:spcPct val="14000"/>
              </a:spcBef>
              <a:spcAft>
                <a:spcPct val="0"/>
              </a:spcAft>
              <a:defRPr lang="ko-KR" altLang="en-US"/>
            </a:pPr>
            <a:r>
              <a:rPr lang="ko-KR" altLang="en-US" sz="1500" dirty="0"/>
              <a:t>팀원 </a:t>
            </a:r>
            <a:r>
              <a:rPr lang="en-US" altLang="ko-KR" sz="1500" dirty="0"/>
              <a:t>: 2011105018 </a:t>
            </a:r>
            <a:r>
              <a:rPr lang="ko-KR" altLang="en-US" sz="1500" dirty="0"/>
              <a:t>김상민</a:t>
            </a:r>
          </a:p>
          <a:p>
            <a:pPr algn="r">
              <a:spcBef>
                <a:spcPct val="14000"/>
              </a:spcBef>
              <a:spcAft>
                <a:spcPct val="0"/>
              </a:spcAft>
              <a:defRPr lang="ko-KR" altLang="en-US"/>
            </a:pPr>
            <a:r>
              <a:rPr lang="en-US" altLang="ko-KR" sz="1500" dirty="0"/>
              <a:t>2011097106 </a:t>
            </a:r>
            <a:r>
              <a:rPr lang="ko-KR" altLang="en-US" sz="1500" dirty="0"/>
              <a:t>안상보</a:t>
            </a:r>
          </a:p>
          <a:p>
            <a:pPr algn="r">
              <a:spcBef>
                <a:spcPct val="17000"/>
              </a:spcBef>
              <a:spcAft>
                <a:spcPct val="0"/>
              </a:spcAft>
              <a:defRPr lang="ko-KR" altLang="en-US"/>
            </a:pPr>
            <a:r>
              <a:rPr lang="ko-KR" altLang="en-US" sz="300" dirty="0" smtClean="0"/>
              <a:t>　</a:t>
            </a:r>
            <a:endParaRPr lang="en-US" altLang="ko-KR" sz="1500" dirty="0"/>
          </a:p>
          <a:p>
            <a:pPr algn="r">
              <a:spcBef>
                <a:spcPct val="14000"/>
              </a:spcBef>
              <a:defRPr lang="ko-KR" altLang="en-US"/>
            </a:pPr>
            <a:r>
              <a:rPr lang="ko-KR" altLang="en-US" sz="1500" dirty="0"/>
              <a:t>발표일 </a:t>
            </a:r>
            <a:r>
              <a:rPr lang="en-US" altLang="ko-KR" sz="1500" dirty="0"/>
              <a:t>: 2016/0</a:t>
            </a:r>
            <a:r>
              <a:rPr lang="ko-KR" altLang="en-US" sz="1500" dirty="0"/>
              <a:t>3</a:t>
            </a:r>
            <a:r>
              <a:rPr lang="en-US" altLang="ko-KR" sz="1500" dirty="0"/>
              <a:t>/</a:t>
            </a:r>
            <a:r>
              <a:rPr lang="ko-KR" altLang="en-US" sz="1500" dirty="0"/>
              <a:t>16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00" b="92000" l="794" r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 rot="21012729">
            <a:off x="612289" y="3460491"/>
            <a:ext cx="1800200" cy="1857009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10800000" rev="0"/>
            </a:camera>
            <a:lightRig rig="threePt" dir="t"/>
          </a:scene3d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 dirty="0" smtClean="0"/>
              <a:t>필요비용</a:t>
            </a:r>
            <a:r>
              <a:rPr lang="en-US" altLang="ko-KR" dirty="0"/>
              <a:t>(</a:t>
            </a:r>
            <a:r>
              <a:rPr lang="ko-KR" altLang="en-US" dirty="0" smtClean="0"/>
              <a:t>재료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내용 개체 틀 2"/>
          <p:cNvSpPr txBox="1">
            <a:spLocks/>
          </p:cNvSpPr>
          <p:nvPr/>
        </p:nvSpPr>
        <p:spPr>
          <a:xfrm>
            <a:off x="1295636" y="5373216"/>
            <a:ext cx="6732748" cy="540060"/>
          </a:xfrm>
          <a:prstGeom prst="rect">
            <a:avLst/>
          </a:prstGeom>
        </p:spPr>
        <p:txBody>
          <a:bodyPr vert="horz">
            <a:noAutofit/>
          </a:bodyPr>
          <a:lstStyle>
            <a:lvl1pPr marL="365760" indent="-256032" algn="l" rtl="0" eaLnBrk="1" latinLnBrk="1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1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b="1" dirty="0" smtClean="0"/>
              <a:t>예</a:t>
            </a:r>
            <a:r>
              <a:rPr lang="ko-KR" altLang="en-US" b="1" dirty="0"/>
              <a:t>상</a:t>
            </a:r>
            <a:r>
              <a:rPr lang="ko-KR" altLang="en-US" b="1" dirty="0" smtClean="0"/>
              <a:t>합계 :</a:t>
            </a:r>
            <a:r>
              <a:rPr lang="en-US" altLang="ko-KR" b="1" dirty="0" smtClean="0"/>
              <a:t> 112,960</a:t>
            </a:r>
            <a:r>
              <a:rPr lang="ko-KR" altLang="en-US" b="1" dirty="0" smtClean="0"/>
              <a:t>원 + @ (</a:t>
            </a:r>
            <a:r>
              <a:rPr lang="ko-KR" altLang="en-US" b="1" dirty="0" err="1" smtClean="0"/>
              <a:t>배송비</a:t>
            </a:r>
            <a:r>
              <a:rPr lang="ko-KR" altLang="en-US" b="1" dirty="0" smtClean="0"/>
              <a:t> 등)</a:t>
            </a:r>
          </a:p>
        </p:txBody>
      </p:sp>
      <p:sp>
        <p:nvSpPr>
          <p:cNvPr id="15" name="내용 개체 틀 2"/>
          <p:cNvSpPr txBox="1">
            <a:spLocks/>
          </p:cNvSpPr>
          <p:nvPr/>
        </p:nvSpPr>
        <p:spPr>
          <a:xfrm>
            <a:off x="6635562" y="1607598"/>
            <a:ext cx="2328926" cy="383762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1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1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09728" indent="0">
              <a:lnSpc>
                <a:spcPct val="300000"/>
              </a:lnSpc>
              <a:spcBef>
                <a:spcPct val="12000"/>
              </a:spcBef>
              <a:spcAft>
                <a:spcPct val="0"/>
              </a:spcAft>
              <a:buNone/>
              <a:defRPr lang="ko-KR" altLang="en-US"/>
            </a:pPr>
            <a:r>
              <a:rPr lang="ko-KR" altLang="en-US" sz="2200" b="1" dirty="0" smtClean="0"/>
              <a:t>(</a:t>
            </a:r>
            <a:r>
              <a:rPr lang="en-US" altLang="ko-KR" sz="2200" b="1" dirty="0" smtClean="0"/>
              <a:t>1980</a:t>
            </a:r>
            <a:r>
              <a:rPr lang="ko-KR" altLang="en-US" sz="2200" b="1" dirty="0" smtClean="0"/>
              <a:t>원</a:t>
            </a:r>
            <a:r>
              <a:rPr lang="en-US" altLang="ko-KR" sz="2200" b="1" dirty="0" smtClean="0"/>
              <a:t>x2)</a:t>
            </a:r>
          </a:p>
          <a:p>
            <a:pPr marL="109728" indent="0">
              <a:lnSpc>
                <a:spcPct val="300000"/>
              </a:lnSpc>
              <a:spcBef>
                <a:spcPct val="12000"/>
              </a:spcBef>
              <a:spcAft>
                <a:spcPct val="0"/>
              </a:spcAft>
              <a:buNone/>
              <a:defRPr lang="ko-KR" altLang="en-US"/>
            </a:pPr>
            <a:r>
              <a:rPr lang="ko-KR" altLang="en-US" sz="2200" b="1" dirty="0" smtClean="0"/>
              <a:t>(3500</a:t>
            </a:r>
            <a:r>
              <a:rPr lang="en-US" altLang="ko-KR" sz="2200" b="1" dirty="0" smtClean="0"/>
              <a:t>x</a:t>
            </a:r>
            <a:r>
              <a:rPr lang="ko-KR" altLang="en-US" sz="2200" b="1" dirty="0" smtClean="0"/>
              <a:t>5)</a:t>
            </a:r>
          </a:p>
          <a:p>
            <a:pPr marL="109728" indent="0">
              <a:lnSpc>
                <a:spcPct val="300000"/>
              </a:lnSpc>
              <a:spcBef>
                <a:spcPct val="12000"/>
              </a:spcBef>
              <a:spcAft>
                <a:spcPct val="0"/>
              </a:spcAft>
              <a:buNone/>
              <a:defRPr lang="ko-KR" altLang="en-US"/>
            </a:pPr>
            <a:r>
              <a:rPr lang="ko-KR" altLang="en-US" sz="2200" b="1" dirty="0" smtClean="0"/>
              <a:t>(7500</a:t>
            </a:r>
            <a:r>
              <a:rPr lang="en-US" altLang="ko-KR" sz="2200" b="1" dirty="0" smtClean="0"/>
              <a:t>x</a:t>
            </a:r>
            <a:r>
              <a:rPr lang="ko-KR" altLang="en-US" sz="2200" b="1" dirty="0" smtClean="0"/>
              <a:t>2)</a:t>
            </a:r>
            <a:endParaRPr lang="ko-KR" altLang="en-US" sz="2200" b="1" dirty="0"/>
          </a:p>
        </p:txBody>
      </p:sp>
      <p:sp>
        <p:nvSpPr>
          <p:cNvPr id="16" name="내용 개체 틀 2"/>
          <p:cNvSpPr txBox="1">
            <a:spLocks/>
          </p:cNvSpPr>
          <p:nvPr/>
        </p:nvSpPr>
        <p:spPr>
          <a:xfrm>
            <a:off x="745232" y="1636057"/>
            <a:ext cx="4474840" cy="3312367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1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1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>
              <a:lnSpc>
                <a:spcPct val="30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sz="2200" b="1" dirty="0" smtClean="0"/>
              <a:t>버튼 스위치 모듈 2개</a:t>
            </a:r>
            <a:r>
              <a:rPr lang="en-US" altLang="ko-KR" sz="2200" b="1" dirty="0" smtClean="0"/>
              <a:t>	</a:t>
            </a:r>
          </a:p>
          <a:p>
            <a:pPr>
              <a:lnSpc>
                <a:spcPct val="30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sz="2200" b="1" dirty="0" smtClean="0"/>
              <a:t>모터+모터드라이버 5개</a:t>
            </a:r>
          </a:p>
          <a:p>
            <a:pPr>
              <a:lnSpc>
                <a:spcPct val="30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sz="2200" b="1" dirty="0" smtClean="0"/>
              <a:t>적외선 센서 2개</a:t>
            </a:r>
            <a:endParaRPr lang="ko-KR" altLang="en-US" sz="2200" b="1" dirty="0"/>
          </a:p>
        </p:txBody>
      </p:sp>
      <p:grpSp>
        <p:nvGrpSpPr>
          <p:cNvPr id="19" name="그룹 18"/>
          <p:cNvGrpSpPr/>
          <p:nvPr/>
        </p:nvGrpSpPr>
        <p:grpSpPr>
          <a:xfrm>
            <a:off x="4752020" y="1715610"/>
            <a:ext cx="1584175" cy="3186864"/>
            <a:chOff x="4319973" y="1715610"/>
            <a:chExt cx="1584175" cy="3186864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427985" y="1715610"/>
              <a:ext cx="1296143" cy="110879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4661788" y="2983807"/>
              <a:ext cx="882320" cy="892043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4319973" y="4055870"/>
              <a:ext cx="1584175" cy="846604"/>
            </a:xfrm>
            <a:prstGeom prst="rect">
              <a:avLst/>
            </a:prstGeom>
            <a:effectLst>
              <a:softEdge rad="31750"/>
            </a:effectLst>
          </p:spPr>
        </p:pic>
      </p:grpSp>
    </p:spTree>
    <p:extLst>
      <p:ext uri="{BB962C8B-B14F-4D97-AF65-F5344CB8AC3E}">
        <p14:creationId xmlns:p14="http://schemas.microsoft.com/office/powerpoint/2010/main" val="19750526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552" y="1664804"/>
            <a:ext cx="1332148" cy="481275"/>
          </a:xfrm>
        </p:spPr>
        <p:txBody>
          <a:bodyPr/>
          <a:lstStyle/>
          <a:p>
            <a:pPr algn="ctr"/>
            <a:r>
              <a:rPr lang="en-US" altLang="ko-KR" dirty="0" smtClean="0"/>
              <a:t>RC</a:t>
            </a:r>
            <a:r>
              <a:rPr lang="ko-KR" altLang="en-US" dirty="0" smtClean="0"/>
              <a:t>카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287524" y="2348880"/>
            <a:ext cx="4176464" cy="4284476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움직임이 </a:t>
            </a:r>
            <a:r>
              <a:rPr lang="ko-KR" altLang="en-US" dirty="0" err="1" smtClean="0"/>
              <a:t>전후좌우</a:t>
            </a:r>
            <a:r>
              <a:rPr lang="ko-KR" altLang="en-US" dirty="0" smtClean="0"/>
              <a:t> 자유로워야 함</a:t>
            </a:r>
            <a:endParaRPr lang="en-US" altLang="ko-KR" dirty="0" smtClean="0"/>
          </a:p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err="1" smtClean="0"/>
              <a:t>아두이노를</a:t>
            </a:r>
            <a:r>
              <a:rPr lang="ko-KR" altLang="en-US" dirty="0" smtClean="0"/>
              <a:t> 탑재해야 함</a:t>
            </a:r>
            <a:endParaRPr lang="en-US" altLang="ko-KR" dirty="0" smtClean="0"/>
          </a:p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기본적인 동작과 </a:t>
            </a:r>
            <a:r>
              <a:rPr lang="ko-KR" altLang="en-US" dirty="0" err="1" smtClean="0"/>
              <a:t>배토판은</a:t>
            </a:r>
            <a:r>
              <a:rPr lang="ko-KR" altLang="en-US" dirty="0" smtClean="0"/>
              <a:t> 모터를 </a:t>
            </a:r>
            <a:r>
              <a:rPr lang="ko-KR" altLang="en-US" dirty="0"/>
              <a:t>사용해서 </a:t>
            </a:r>
            <a:r>
              <a:rPr lang="ko-KR" altLang="en-US" dirty="0" smtClean="0"/>
              <a:t>움직임</a:t>
            </a:r>
            <a:endParaRPr lang="en-US" altLang="ko-KR" dirty="0" smtClean="0"/>
          </a:p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en-US" altLang="ko-KR" dirty="0" smtClean="0"/>
              <a:t>RC</a:t>
            </a:r>
            <a:r>
              <a:rPr lang="ko-KR" altLang="en-US" dirty="0" err="1" smtClean="0"/>
              <a:t>카와</a:t>
            </a:r>
            <a:r>
              <a:rPr lang="ko-KR" altLang="en-US" dirty="0" smtClean="0"/>
              <a:t> 컨트롤러 간 </a:t>
            </a:r>
            <a:r>
              <a:rPr lang="ko-KR" altLang="en-US" dirty="0"/>
              <a:t>무선 통신이 가능하여야 </a:t>
            </a:r>
            <a:r>
              <a:rPr lang="ko-KR" altLang="en-US" dirty="0" smtClean="0"/>
              <a:t>함</a:t>
            </a:r>
            <a:endParaRPr lang="en-US" altLang="ko-KR" dirty="0" smtClean="0"/>
          </a:p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컨트롤러로 </a:t>
            </a:r>
            <a:r>
              <a:rPr lang="ko-KR" altLang="en-US" dirty="0" err="1" smtClean="0"/>
              <a:t>배토판과</a:t>
            </a:r>
            <a:r>
              <a:rPr lang="ko-KR" altLang="en-US" dirty="0" smtClean="0"/>
              <a:t> 기본적인 동작이 개별적으로 조작 가능하여야 함</a:t>
            </a:r>
            <a:endParaRPr lang="en-US" altLang="ko-KR" dirty="0" smtClean="0"/>
          </a:p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센서로 </a:t>
            </a:r>
            <a:r>
              <a:rPr lang="ko-KR" altLang="en-US" dirty="0"/>
              <a:t>근처에 있는 벽이나 물체를 </a:t>
            </a:r>
            <a:r>
              <a:rPr lang="ko-KR" altLang="en-US" dirty="0" smtClean="0"/>
              <a:t>감지하면 사용자에게 알려줘야 함</a:t>
            </a:r>
            <a:endParaRPr lang="en-US" altLang="ko-KR" dirty="0" smtClean="0"/>
          </a:p>
        </p:txBody>
      </p:sp>
      <p:cxnSp>
        <p:nvCxnSpPr>
          <p:cNvPr id="10" name="직선 연결선 9"/>
          <p:cNvCxnSpPr/>
          <p:nvPr/>
        </p:nvCxnSpPr>
        <p:spPr>
          <a:xfrm>
            <a:off x="4572000" y="1628800"/>
            <a:ext cx="0" cy="50765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제목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요구사항</a:t>
            </a:r>
            <a:endParaRPr lang="ko-KR" altLang="en-US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내용 개체 틀 4"/>
          <p:cNvSpPr txBox="1">
            <a:spLocks/>
          </p:cNvSpPr>
          <p:nvPr/>
        </p:nvSpPr>
        <p:spPr>
          <a:xfrm>
            <a:off x="4793382" y="2348880"/>
            <a:ext cx="4176464" cy="4176464"/>
          </a:xfrm>
          <a:prstGeom prst="rect">
            <a:avLst/>
          </a:prstGeom>
          <a:ln>
            <a:noFill/>
            <a:prstDash val="sysDash"/>
            <a:miter lim="800000"/>
          </a:ln>
        </p:spPr>
        <p:txBody>
          <a:bodyPr vert="horz">
            <a:normAutofit fontScale="85000" lnSpcReduction="20000"/>
          </a:bodyPr>
          <a:lstStyle>
            <a:lvl1pPr marL="365760" indent="-256032" algn="l" rtl="0" eaLnBrk="1" latinLnBrk="1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1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en-US" altLang="ko-KR" dirty="0" smtClean="0"/>
              <a:t>Application</a:t>
            </a:r>
            <a:r>
              <a:rPr lang="ko-KR" altLang="en-US" dirty="0" smtClean="0"/>
              <a:t>을 사용하지 않고 </a:t>
            </a:r>
            <a:r>
              <a:rPr lang="ko-KR" altLang="en-US" dirty="0" err="1" smtClean="0"/>
              <a:t>아두이노로</a:t>
            </a:r>
            <a:r>
              <a:rPr lang="ko-KR" altLang="en-US" dirty="0" smtClean="0"/>
              <a:t> 직접 제작</a:t>
            </a:r>
            <a:endParaRPr lang="en-US" altLang="ko-KR" dirty="0" smtClean="0"/>
          </a:p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조이스틱을 부착하여 </a:t>
            </a:r>
            <a:r>
              <a:rPr lang="en-US" altLang="ko-KR" dirty="0" smtClean="0"/>
              <a:t>RC</a:t>
            </a:r>
            <a:r>
              <a:rPr lang="ko-KR" altLang="en-US" dirty="0" err="1" smtClean="0"/>
              <a:t>카를</a:t>
            </a:r>
            <a:r>
              <a:rPr lang="ko-KR" altLang="en-US" dirty="0" smtClean="0"/>
              <a:t> 조종해야 함</a:t>
            </a:r>
            <a:endParaRPr lang="en-US" altLang="ko-KR" dirty="0" smtClean="0"/>
          </a:p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버튼으로 </a:t>
            </a:r>
            <a:r>
              <a:rPr lang="ko-KR" altLang="en-US" dirty="0" err="1" smtClean="0"/>
              <a:t>배토판을</a:t>
            </a:r>
            <a:r>
              <a:rPr lang="ko-KR" altLang="en-US" dirty="0" smtClean="0"/>
              <a:t> 조작</a:t>
            </a:r>
            <a:endParaRPr lang="en-US" altLang="ko-KR" dirty="0" smtClean="0"/>
          </a:p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컨트롤러와 </a:t>
            </a:r>
            <a:r>
              <a:rPr lang="en-US" altLang="ko-KR" dirty="0" smtClean="0"/>
              <a:t>RC</a:t>
            </a:r>
            <a:r>
              <a:rPr lang="ko-KR" altLang="en-US" dirty="0" smtClean="0"/>
              <a:t>카 간 무선 통신이 가능하여야 함</a:t>
            </a:r>
            <a:endParaRPr lang="en-US" altLang="ko-KR" dirty="0" smtClean="0"/>
          </a:p>
          <a:p>
            <a:pPr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안전성 및 편의성 </a:t>
            </a:r>
            <a:r>
              <a:rPr lang="en-US" altLang="ko-KR" dirty="0" smtClean="0"/>
              <a:t>:</a:t>
            </a:r>
          </a:p>
          <a:p>
            <a:pPr lvl="1"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사용자가 안전하게 사</a:t>
            </a:r>
            <a:r>
              <a:rPr lang="ko-KR" altLang="en-US" dirty="0"/>
              <a:t>용</a:t>
            </a:r>
            <a:r>
              <a:rPr lang="ko-KR" altLang="en-US" dirty="0" smtClean="0"/>
              <a:t>할 수 있도록 날카로운 부분을 최소화하는 등의 신경을 써야 함</a:t>
            </a:r>
            <a:endParaRPr lang="en-US" altLang="ko-KR" dirty="0" smtClean="0"/>
          </a:p>
          <a:p>
            <a:pPr lvl="1">
              <a:lnSpc>
                <a:spcPct val="12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dirty="0" smtClean="0"/>
              <a:t>조작이 편리하도록 버튼 배치에 유의해야 함</a:t>
            </a:r>
            <a:endParaRPr lang="en-US" altLang="ko-KR" dirty="0" smtClean="0"/>
          </a:p>
        </p:txBody>
      </p:sp>
      <p:sp>
        <p:nvSpPr>
          <p:cNvPr id="20" name="텍스트 개체 틀 2"/>
          <p:cNvSpPr>
            <a:spLocks noGrp="1"/>
          </p:cNvSpPr>
          <p:nvPr>
            <p:ph type="body" idx="1"/>
          </p:nvPr>
        </p:nvSpPr>
        <p:spPr>
          <a:xfrm>
            <a:off x="5004047" y="1700808"/>
            <a:ext cx="1395205" cy="504056"/>
          </a:xfrm>
        </p:spPr>
        <p:txBody>
          <a:bodyPr>
            <a:normAutofit fontScale="92500"/>
          </a:bodyPr>
          <a:lstStyle/>
          <a:p>
            <a:pPr algn="ctr"/>
            <a:r>
              <a:rPr lang="ko-KR" altLang="en-US" dirty="0" smtClean="0"/>
              <a:t>컨트롤러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628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개발일정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직선 연결선 5"/>
          <p:cNvCxnSpPr/>
          <p:nvPr/>
        </p:nvCxnSpPr>
        <p:spPr>
          <a:xfrm>
            <a:off x="194977" y="1231212"/>
            <a:ext cx="791600" cy="361584"/>
          </a:xfrm>
          <a:prstGeom prst="line">
            <a:avLst/>
          </a:prstGeom>
          <a:ln algn="ctr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내용 개체 틀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9922336"/>
              </p:ext>
            </p:extLst>
          </p:nvPr>
        </p:nvGraphicFramePr>
        <p:xfrm>
          <a:off x="457200" y="1481138"/>
          <a:ext cx="7812518" cy="4536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2432"/>
                <a:gridCol w="400368"/>
                <a:gridCol w="400368"/>
                <a:gridCol w="400368"/>
                <a:gridCol w="400368"/>
                <a:gridCol w="400368"/>
                <a:gridCol w="312843"/>
                <a:gridCol w="133590"/>
                <a:gridCol w="492097"/>
                <a:gridCol w="400368"/>
                <a:gridCol w="400368"/>
                <a:gridCol w="544830"/>
                <a:gridCol w="544830"/>
                <a:gridCol w="544830"/>
                <a:gridCol w="544830"/>
                <a:gridCol w="544830"/>
                <a:gridCol w="544830"/>
              </a:tblGrid>
              <a:tr h="370840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050" b="0" dirty="0" smtClean="0"/>
                        <a:t>주차</a:t>
                      </a:r>
                      <a:endParaRPr lang="en-US" altLang="ko-KR" sz="1050" b="0" dirty="0" smtClean="0"/>
                    </a:p>
                    <a:p>
                      <a:pPr algn="l" latinLnBrk="1"/>
                      <a:r>
                        <a:rPr lang="ko-KR" altLang="en-US" sz="1050" b="0" dirty="0" smtClean="0"/>
                        <a:t>내용</a:t>
                      </a:r>
                      <a:endParaRPr lang="ko-KR" altLang="en-US" sz="105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15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주제선정 및 확정</a:t>
                      </a:r>
                      <a:endParaRPr lang="ko-KR" altLang="en-US" sz="12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아두이노</a:t>
                      </a:r>
                      <a:endParaRPr lang="en-US" altLang="ko-KR" sz="1200" dirty="0" smtClean="0"/>
                    </a:p>
                    <a:p>
                      <a:pPr algn="ctr" latinLnBrk="1"/>
                      <a:r>
                        <a:rPr lang="ko-KR" altLang="en-US" sz="1200" dirty="0" smtClean="0"/>
                        <a:t>공부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컨트롤러</a:t>
                      </a:r>
                      <a:endParaRPr lang="en-US" altLang="ko-KR" sz="1200" dirty="0" smtClean="0"/>
                    </a:p>
                    <a:p>
                      <a:pPr algn="ctr" latinLnBrk="1"/>
                      <a:r>
                        <a:rPr lang="ko-KR" altLang="en-US" sz="1200" dirty="0" smtClean="0"/>
                        <a:t>제작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기본조작</a:t>
                      </a:r>
                      <a:endParaRPr lang="en-US" altLang="ko-KR" sz="1200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조이스틱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쓰레기 수거 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버튼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RC</a:t>
                      </a:r>
                      <a:r>
                        <a:rPr lang="ko-KR" altLang="en-US" sz="1200" dirty="0" smtClean="0"/>
                        <a:t>카</a:t>
                      </a:r>
                      <a:endParaRPr lang="en-US" altLang="ko-KR" sz="1200" dirty="0" smtClean="0"/>
                    </a:p>
                    <a:p>
                      <a:pPr algn="ctr" latinLnBrk="1"/>
                      <a:r>
                        <a:rPr lang="ko-KR" altLang="en-US" sz="1200" dirty="0" smtClean="0"/>
                        <a:t>제작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기본조작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쓰레기 수거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RC</a:t>
                      </a:r>
                      <a:r>
                        <a:rPr lang="ko-KR" altLang="en-US" sz="1200" dirty="0" smtClean="0"/>
                        <a:t>카</a:t>
                      </a:r>
                      <a:endParaRPr lang="en-US" altLang="ko-KR" sz="1200" dirty="0" smtClean="0"/>
                    </a:p>
                    <a:p>
                      <a:pPr algn="ctr" latinLnBrk="1"/>
                      <a:r>
                        <a:rPr lang="ko-KR" altLang="en-US" sz="1200" dirty="0" smtClean="0"/>
                        <a:t>내부제어</a:t>
                      </a:r>
                      <a:endParaRPr lang="en-US" altLang="ko-KR" sz="1200" dirty="0" smtClean="0"/>
                    </a:p>
                    <a:p>
                      <a:pPr algn="ctr" latinLnBrk="1"/>
                      <a:r>
                        <a:rPr lang="ko-KR" altLang="en-US" sz="1200" dirty="0" smtClean="0"/>
                        <a:t>코딩</a:t>
                      </a:r>
                      <a:endParaRPr lang="en-US" altLang="ko-KR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기본조작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</a:rPr>
                        <a:t>전후좌우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 이동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컨트롤러</a:t>
                      </a:r>
                      <a:endParaRPr lang="en-US" altLang="ko-KR" sz="1200" dirty="0" smtClean="0"/>
                    </a:p>
                    <a:p>
                      <a:pPr algn="ctr" latinLnBrk="1"/>
                      <a:r>
                        <a:rPr lang="ko-KR" altLang="en-US" sz="1200" dirty="0" smtClean="0"/>
                        <a:t>코딩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기본조작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조이스틱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쓰레기 수거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조작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블루투스</a:t>
                      </a:r>
                      <a:endParaRPr lang="en-US" altLang="ko-KR" sz="1200" dirty="0" smtClean="0"/>
                    </a:p>
                    <a:p>
                      <a:pPr algn="ctr" latinLnBrk="1"/>
                      <a:r>
                        <a:rPr lang="ko-KR" altLang="en-US" sz="1200" dirty="0" smtClean="0"/>
                        <a:t>연동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RC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카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-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컨트롤러</a:t>
                      </a:r>
                      <a:endParaRPr lang="en-US" altLang="ko-KR" sz="12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통신 구현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센서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센서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거리감지센서 등</a:t>
                      </a:r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모터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/>
                          </a:solidFill>
                        </a:rPr>
                        <a:t>쓰레기 수거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cxnSp>
        <p:nvCxnSpPr>
          <p:cNvPr id="13" name="직선 연결선 12"/>
          <p:cNvCxnSpPr/>
          <p:nvPr/>
        </p:nvCxnSpPr>
        <p:spPr>
          <a:xfrm>
            <a:off x="467544" y="1484784"/>
            <a:ext cx="792088" cy="3960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84771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/>
          <p:cNvSpPr>
            <a:spLocks noGrp="1"/>
          </p:cNvSpPr>
          <p:nvPr>
            <p:ph idx="1"/>
          </p:nvPr>
        </p:nvSpPr>
        <p:spPr>
          <a:xfrm>
            <a:off x="457200" y="1952837"/>
            <a:ext cx="8229600" cy="3852428"/>
          </a:xfrm>
        </p:spPr>
        <p:txBody>
          <a:bodyPr>
            <a:noAutofit/>
          </a:bodyPr>
          <a:lstStyle/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sz="2100" dirty="0" err="1"/>
              <a:t>아두이노</a:t>
            </a:r>
            <a:r>
              <a:rPr lang="ko-KR" altLang="en-US" sz="2100" dirty="0"/>
              <a:t> 3개 활용 예정 - </a:t>
            </a:r>
            <a:r>
              <a:rPr lang="en-US" altLang="ko-KR" sz="2100" dirty="0"/>
              <a:t>RC</a:t>
            </a:r>
            <a:r>
              <a:rPr lang="ko-KR" altLang="en-US" sz="2100" dirty="0"/>
              <a:t>카, 조종기, 쓰레기 수거부분</a:t>
            </a:r>
          </a:p>
          <a:p>
            <a:pPr>
              <a:spcBef>
                <a:spcPct val="20000"/>
              </a:spcBef>
              <a:spcAft>
                <a:spcPct val="0"/>
              </a:spcAft>
              <a:buNone/>
              <a:defRPr lang="ko-KR" altLang="en-US"/>
            </a:pPr>
            <a:r>
              <a:rPr lang="ko-KR" altLang="en-US" sz="2100" dirty="0"/>
              <a:t>		</a:t>
            </a:r>
            <a:r>
              <a:rPr lang="en-US" altLang="ko-KR" sz="2100" dirty="0"/>
              <a:t>RC</a:t>
            </a:r>
            <a:r>
              <a:rPr lang="ko-KR" altLang="en-US" sz="2100" dirty="0" err="1"/>
              <a:t>카와</a:t>
            </a:r>
            <a:r>
              <a:rPr lang="ko-KR" altLang="en-US" sz="2100" dirty="0"/>
              <a:t> 쓰레기 수거 부분에 </a:t>
            </a:r>
            <a:r>
              <a:rPr lang="ko-KR" altLang="en-US" sz="2100" dirty="0" err="1"/>
              <a:t>아두이노를</a:t>
            </a:r>
            <a:r>
              <a:rPr lang="ko-KR" altLang="en-US" sz="2100" dirty="0"/>
              <a:t> 따로 쓰는 이유는 	모터가 필요로 하는 전압이 많기 때문</a:t>
            </a:r>
          </a:p>
          <a:p>
            <a:pPr>
              <a:spcBef>
                <a:spcPct val="20000"/>
              </a:spcBef>
              <a:spcAft>
                <a:spcPct val="0"/>
              </a:spcAft>
              <a:buNone/>
              <a:defRPr lang="ko-KR" altLang="en-US"/>
            </a:pPr>
            <a:endParaRPr lang="ko-KR" altLang="en-US" sz="2100" dirty="0"/>
          </a:p>
          <a:p>
            <a:pPr>
              <a:spcBef>
                <a:spcPct val="15000"/>
              </a:spcBef>
              <a:spcAft>
                <a:spcPct val="0"/>
              </a:spcAft>
              <a:defRPr lang="ko-KR" altLang="en-US"/>
            </a:pPr>
            <a:r>
              <a:rPr lang="ko-KR" altLang="en-US" sz="2100" dirty="0"/>
              <a:t>컨트롤러와 </a:t>
            </a:r>
            <a:r>
              <a:rPr lang="en-US" altLang="ko-KR" sz="2100" dirty="0"/>
              <a:t>RC</a:t>
            </a:r>
            <a:r>
              <a:rPr lang="ko-KR" altLang="en-US" sz="2100" dirty="0"/>
              <a:t>카 사이 </a:t>
            </a:r>
            <a:r>
              <a:rPr lang="ko-KR" altLang="en-US" sz="2100" dirty="0" err="1"/>
              <a:t>블루투스</a:t>
            </a:r>
            <a:r>
              <a:rPr lang="ko-KR" altLang="en-US" sz="2100" dirty="0"/>
              <a:t> 통신 활용 예정</a:t>
            </a:r>
          </a:p>
          <a:p>
            <a:pPr>
              <a:spcBef>
                <a:spcPct val="15000"/>
              </a:spcBef>
              <a:spcAft>
                <a:spcPct val="0"/>
              </a:spcAft>
              <a:defRPr lang="ko-KR" altLang="en-US"/>
            </a:pPr>
            <a:endParaRPr lang="ko-KR" altLang="en-US" sz="2100" dirty="0"/>
          </a:p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en-US" altLang="ko-KR" sz="2100" dirty="0"/>
              <a:t>RC</a:t>
            </a:r>
            <a:r>
              <a:rPr lang="ko-KR" altLang="en-US" sz="2100" dirty="0"/>
              <a:t>카 재료를 </a:t>
            </a:r>
            <a:r>
              <a:rPr lang="ko-KR" altLang="en-US" sz="2100" dirty="0" err="1"/>
              <a:t>구할동안</a:t>
            </a:r>
            <a:r>
              <a:rPr lang="ko-KR" altLang="en-US" sz="2100" dirty="0"/>
              <a:t> 우선적으로 </a:t>
            </a:r>
            <a:r>
              <a:rPr lang="ko-KR" altLang="en-US" sz="2100" dirty="0" err="1"/>
              <a:t>아두이노에</a:t>
            </a:r>
            <a:r>
              <a:rPr lang="ko-KR" altLang="en-US" sz="2100" dirty="0"/>
              <a:t> 대해 </a:t>
            </a:r>
          </a:p>
          <a:p>
            <a:pPr>
              <a:spcBef>
                <a:spcPct val="13000"/>
              </a:spcBef>
              <a:spcAft>
                <a:spcPct val="0"/>
              </a:spcAft>
              <a:buNone/>
              <a:defRPr lang="ko-KR" altLang="en-US"/>
            </a:pPr>
            <a:r>
              <a:rPr lang="ko-KR" altLang="en-US" sz="2100" dirty="0"/>
              <a:t>   미리 공부를 하여 재료 도착 이후 제작에 차질이 </a:t>
            </a:r>
          </a:p>
          <a:p>
            <a:pPr>
              <a:spcBef>
                <a:spcPct val="13000"/>
              </a:spcBef>
              <a:spcAft>
                <a:spcPct val="0"/>
              </a:spcAft>
              <a:buNone/>
              <a:defRPr lang="ko-KR" altLang="en-US"/>
            </a:pPr>
            <a:r>
              <a:rPr lang="ko-KR" altLang="en-US" sz="2100" dirty="0"/>
              <a:t>	 없도록 할 예정</a:t>
            </a:r>
          </a:p>
          <a:p>
            <a:pPr>
              <a:spcBef>
                <a:spcPct val="20000"/>
              </a:spcBef>
              <a:spcAft>
                <a:spcPct val="0"/>
              </a:spcAft>
              <a:buNone/>
              <a:defRPr lang="ko-KR" altLang="en-US"/>
            </a:pPr>
            <a:endParaRPr lang="ko-KR" altLang="en-US" sz="2200" dirty="0"/>
          </a:p>
          <a:p>
            <a:pPr>
              <a:spcBef>
                <a:spcPct val="12000"/>
              </a:spcBef>
              <a:spcAft>
                <a:spcPct val="0"/>
              </a:spcAft>
              <a:buNone/>
              <a:defRPr lang="ko-KR" altLang="en-US"/>
            </a:pPr>
            <a:endParaRPr lang="ko-KR" altLang="en-US" sz="2200" dirty="0"/>
          </a:p>
        </p:txBody>
      </p:sp>
      <p:sp>
        <p:nvSpPr>
          <p:cNvPr id="3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개발일정(</a:t>
            </a:r>
            <a:r>
              <a:rPr lang="en-US" altLang="ko-KR"/>
              <a:t>cont.)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3459840"/>
          </a:xfrm>
        </p:spPr>
        <p:txBody>
          <a:bodyPr>
            <a:noAutofit/>
          </a:bodyPr>
          <a:lstStyle/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sz="2100" dirty="0"/>
              <a:t>9주차까지 기본적인 제어가 가능하도록 하는 것이 목표</a:t>
            </a:r>
          </a:p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endParaRPr lang="ko-KR" altLang="en-US" sz="2100" dirty="0"/>
          </a:p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sz="2100" dirty="0"/>
              <a:t>목표 </a:t>
            </a:r>
            <a:r>
              <a:rPr lang="ko-KR" altLang="en-US" sz="2100" dirty="0" err="1"/>
              <a:t>달성시</a:t>
            </a:r>
            <a:r>
              <a:rPr lang="ko-KR" altLang="en-US" sz="2100" dirty="0"/>
              <a:t> 9주차 이후부터  쓰레기 수거 부분 및 센서 구현  </a:t>
            </a:r>
          </a:p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endParaRPr lang="ko-KR" altLang="en-US" dirty="0"/>
          </a:p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sz="2100" dirty="0"/>
              <a:t>개발 우선 순위는 </a:t>
            </a:r>
          </a:p>
          <a:p>
            <a:pPr>
              <a:spcBef>
                <a:spcPct val="12000"/>
              </a:spcBef>
              <a:spcAft>
                <a:spcPct val="0"/>
              </a:spcAft>
              <a:buNone/>
              <a:defRPr lang="ko-KR" altLang="en-US"/>
            </a:pPr>
            <a:r>
              <a:rPr lang="ko-KR" altLang="en-US" sz="2100" dirty="0"/>
              <a:t>   </a:t>
            </a:r>
            <a:r>
              <a:rPr lang="en-US" altLang="ko-KR" sz="2100" dirty="0"/>
              <a:t>RC</a:t>
            </a:r>
            <a:r>
              <a:rPr lang="ko-KR" altLang="en-US" sz="2100" dirty="0"/>
              <a:t>카 제작 및 컨트롤러와의 무선연동 -&gt; 쓰레기 수거 기능 구현</a:t>
            </a:r>
          </a:p>
          <a:p>
            <a:pPr>
              <a:spcBef>
                <a:spcPct val="12000"/>
              </a:spcBef>
              <a:buNone/>
              <a:defRPr lang="ko-KR" altLang="en-US"/>
            </a:pPr>
            <a:r>
              <a:rPr lang="ko-KR" altLang="en-US" sz="2100" dirty="0"/>
              <a:t>-&gt;센서 부착 외 추가기능 구현</a:t>
            </a:r>
          </a:p>
        </p:txBody>
      </p:sp>
      <p:sp>
        <p:nvSpPr>
          <p:cNvPr id="3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개발일정(</a:t>
            </a:r>
            <a:r>
              <a:rPr lang="en-US" altLang="ko-KR"/>
              <a:t>cont.)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08920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감사합니</a:t>
            </a:r>
            <a:r>
              <a:rPr lang="ko-KR" altLang="en-US" dirty="0"/>
              <a:t>다</a:t>
            </a:r>
          </a:p>
        </p:txBody>
      </p:sp>
    </p:spTree>
    <p:extLst>
      <p:ext uri="{BB962C8B-B14F-4D97-AF65-F5344CB8AC3E}">
        <p14:creationId xmlns:p14="http://schemas.microsoft.com/office/powerpoint/2010/main" val="838637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19572" y="1160748"/>
            <a:ext cx="5915000" cy="4994015"/>
          </a:xfrm>
        </p:spPr>
        <p:txBody>
          <a:bodyPr>
            <a:normAutofit fontScale="77770" lnSpcReduction="10000"/>
          </a:bodyPr>
          <a:lstStyle/>
          <a:p>
            <a:pPr marL="514350" indent="-514350">
              <a:lnSpc>
                <a:spcPct val="170000"/>
              </a:lnSpc>
              <a:spcAft>
                <a:spcPct val="0"/>
              </a:spcAft>
              <a:buFont typeface="+mj-lt"/>
              <a:buAutoNum type="arabicPeriod"/>
              <a:defRPr lang="ko-KR" altLang="en-US"/>
            </a:pPr>
            <a:r>
              <a:rPr lang="ko-KR" altLang="en-US" sz="3471" dirty="0"/>
              <a:t>팀 소개</a:t>
            </a:r>
          </a:p>
          <a:p>
            <a:pPr marL="514350" indent="-514350">
              <a:lnSpc>
                <a:spcPct val="170000"/>
              </a:lnSpc>
              <a:spcBef>
                <a:spcPct val="9000"/>
              </a:spcBef>
              <a:spcAft>
                <a:spcPct val="0"/>
              </a:spcAft>
              <a:buFont typeface="+mj-lt"/>
              <a:buAutoNum type="arabicPeriod"/>
              <a:defRPr lang="ko-KR" altLang="en-US"/>
            </a:pPr>
            <a:r>
              <a:rPr lang="ko-KR" altLang="en-US" sz="3471" dirty="0" smtClean="0"/>
              <a:t>목</a:t>
            </a:r>
            <a:r>
              <a:rPr lang="ko-KR" altLang="en-US" sz="3471" dirty="0"/>
              <a:t>표</a:t>
            </a:r>
            <a:r>
              <a:rPr lang="ko-KR" altLang="en-US" sz="3471" dirty="0" smtClean="0"/>
              <a:t>주제</a:t>
            </a:r>
            <a:endParaRPr lang="ko-KR" altLang="en-US" sz="3471" dirty="0"/>
          </a:p>
          <a:p>
            <a:pPr marL="514350" indent="-514350">
              <a:lnSpc>
                <a:spcPct val="170000"/>
              </a:lnSpc>
              <a:spcBef>
                <a:spcPct val="9000"/>
              </a:spcBef>
              <a:spcAft>
                <a:spcPct val="0"/>
              </a:spcAft>
              <a:buFont typeface="+mj-lt"/>
              <a:buAutoNum type="arabicPeriod"/>
              <a:defRPr lang="ko-KR" altLang="en-US"/>
            </a:pPr>
            <a:r>
              <a:rPr lang="ko-KR" altLang="en-US" sz="3471" dirty="0"/>
              <a:t>개발환경</a:t>
            </a:r>
          </a:p>
          <a:p>
            <a:pPr marL="514350" indent="-514350">
              <a:lnSpc>
                <a:spcPct val="170000"/>
              </a:lnSpc>
              <a:spcBef>
                <a:spcPct val="9000"/>
              </a:spcBef>
              <a:spcAft>
                <a:spcPct val="0"/>
              </a:spcAft>
              <a:buFont typeface="+mj-lt"/>
              <a:buAutoNum type="arabicPeriod"/>
              <a:defRPr lang="ko-KR" altLang="en-US"/>
            </a:pPr>
            <a:r>
              <a:rPr lang="ko-KR" altLang="en-US" sz="3471" dirty="0"/>
              <a:t>팀원 역할 </a:t>
            </a:r>
            <a:r>
              <a:rPr lang="ko-KR" altLang="en-US" sz="3471" dirty="0" smtClean="0"/>
              <a:t>분담</a:t>
            </a:r>
            <a:endParaRPr lang="en-US" altLang="ko-KR" sz="3471" dirty="0" smtClean="0"/>
          </a:p>
          <a:p>
            <a:pPr marL="514350" indent="-514350">
              <a:lnSpc>
                <a:spcPct val="170000"/>
              </a:lnSpc>
              <a:spcBef>
                <a:spcPct val="9000"/>
              </a:spcBef>
              <a:spcAft>
                <a:spcPct val="0"/>
              </a:spcAft>
              <a:buFont typeface="+mj-lt"/>
              <a:buAutoNum type="arabicPeriod"/>
              <a:defRPr lang="ko-KR" altLang="en-US"/>
            </a:pPr>
            <a:r>
              <a:rPr lang="ko-KR" altLang="en-US" sz="3471" dirty="0" smtClean="0"/>
              <a:t>필요비용</a:t>
            </a:r>
            <a:r>
              <a:rPr lang="en-US" altLang="ko-KR" sz="3471" dirty="0" smtClean="0"/>
              <a:t>(</a:t>
            </a:r>
            <a:r>
              <a:rPr lang="ko-KR" altLang="en-US" sz="3471" dirty="0" smtClean="0"/>
              <a:t>재료</a:t>
            </a:r>
            <a:r>
              <a:rPr lang="en-US" altLang="ko-KR" sz="3471" dirty="0" smtClean="0"/>
              <a:t>)</a:t>
            </a:r>
          </a:p>
          <a:p>
            <a:pPr marL="514350" indent="-514350">
              <a:lnSpc>
                <a:spcPct val="170000"/>
              </a:lnSpc>
              <a:spcBef>
                <a:spcPct val="9000"/>
              </a:spcBef>
              <a:spcAft>
                <a:spcPct val="0"/>
              </a:spcAft>
              <a:buFont typeface="+mj-lt"/>
              <a:buAutoNum type="arabicPeriod"/>
              <a:defRPr lang="ko-KR" altLang="en-US"/>
            </a:pPr>
            <a:r>
              <a:rPr lang="ko-KR" altLang="en-US" sz="3471" dirty="0" smtClean="0"/>
              <a:t>요구사항</a:t>
            </a:r>
            <a:endParaRPr lang="en-US" altLang="ko-KR" sz="3471" dirty="0" smtClean="0"/>
          </a:p>
          <a:p>
            <a:pPr marL="514350" indent="-514350">
              <a:lnSpc>
                <a:spcPct val="170000"/>
              </a:lnSpc>
              <a:spcBef>
                <a:spcPct val="9000"/>
              </a:spcBef>
              <a:spcAft>
                <a:spcPct val="0"/>
              </a:spcAft>
              <a:buFont typeface="+mj-lt"/>
              <a:buAutoNum type="arabicPeriod"/>
              <a:defRPr lang="ko-KR" altLang="en-US"/>
            </a:pPr>
            <a:r>
              <a:rPr lang="ko-KR" altLang="en-US" sz="3471" dirty="0" smtClean="0"/>
              <a:t>개발일</a:t>
            </a:r>
            <a:r>
              <a:rPr lang="ko-KR" altLang="en-US" sz="3471" dirty="0"/>
              <a:t>정</a:t>
            </a:r>
            <a:endParaRPr lang="ko-KR" altLang="en-US" sz="3471" dirty="0"/>
          </a:p>
          <a:p>
            <a:pPr marL="514350" indent="-514350">
              <a:lnSpc>
                <a:spcPct val="150000"/>
              </a:lnSpc>
              <a:spcBef>
                <a:spcPct val="9000"/>
              </a:spcBef>
              <a:spcAft>
                <a:spcPct val="0"/>
              </a:spcAft>
              <a:buFont typeface="+mj-lt"/>
              <a:buAutoNum type="arabicPeriod"/>
              <a:defRPr lang="ko-KR" altLang="en-US"/>
            </a:pPr>
            <a:endParaRPr lang="ko-KR" altLang="en-US" sz="3471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560" y="188640"/>
            <a:ext cx="6069360" cy="1143000"/>
          </a:xfrm>
        </p:spPr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 sz="5400" dirty="0"/>
              <a:t>목 차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내용 개체 틀 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93F06"/>
              </a:clrFrom>
              <a:clrTo>
                <a:srgbClr val="F93F06">
                  <a:alpha val="0"/>
                </a:srgbClr>
              </a:clrTo>
            </a:clrChange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04" b="99190" l="272" r="99592">
                        <a14:foregroundMark x1="20544" y1="13776" x2="25986" y2="10211"/>
                        <a14:foregroundMark x1="45034" y1="54133" x2="48027" y2="58833"/>
                        <a14:foregroundMark x1="60816" y1="62075" x2="65170" y2="66451"/>
                        <a14:foregroundMark x1="19864" y1="77634" x2="22993" y2="83955"/>
                        <a14:foregroundMark x1="3537" y1="69692" x2="7483" y2="74392"/>
                        <a14:foregroundMark x1="17551" y1="81686" x2="20544" y2="85575"/>
                        <a14:foregroundMark x1="8163" y1="74392" x2="5170" y2="76499"/>
                        <a14:foregroundMark x1="1905" y1="68882" x2="3537" y2="74392"/>
                        <a14:foregroundMark x1="88571" y1="54457" x2="93605" y2="48460"/>
                        <a14:foregroundMark x1="23673" y1="46191" x2="27619" y2="437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35646" y="1448780"/>
            <a:ext cx="2873609" cy="241226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67788" y="179115"/>
            <a:ext cx="5920436" cy="1143000"/>
          </a:xfrm>
        </p:spPr>
        <p:txBody>
          <a:bodyPr>
            <a:normAutofit/>
          </a:bodyPr>
          <a:lstStyle/>
          <a:p>
            <a:r>
              <a:rPr lang="ko-KR" altLang="en-US" sz="4800" dirty="0" smtClean="0"/>
              <a:t>팀 소개</a:t>
            </a:r>
            <a:endParaRPr lang="ko-KR" altLang="en-US" sz="4800" dirty="0"/>
          </a:p>
        </p:txBody>
      </p:sp>
      <p:pic>
        <p:nvPicPr>
          <p:cNvPr id="1026" name="Picture 2" descr="C:\Users\주지헌\Desktop\KakaoTalk_20160309_00110874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748" y="2858879"/>
            <a:ext cx="5622060" cy="31624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8" name="설명선 1 7"/>
          <p:cNvSpPr/>
          <p:nvPr/>
        </p:nvSpPr>
        <p:spPr>
          <a:xfrm>
            <a:off x="600607" y="1421905"/>
            <a:ext cx="1944216" cy="1152128"/>
          </a:xfrm>
          <a:prstGeom prst="borderCallout1">
            <a:avLst>
              <a:gd name="adj1" fmla="val 101432"/>
              <a:gd name="adj2" fmla="val 48087"/>
              <a:gd name="adj3" fmla="val 155286"/>
              <a:gd name="adj4" fmla="val 77828"/>
            </a:avLst>
          </a:prstGeom>
          <a:ln w="15875"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/>
              <a:t>팀장</a:t>
            </a:r>
            <a:endParaRPr lang="en-US" altLang="ko-KR" sz="2000" dirty="0" smtClean="0"/>
          </a:p>
          <a:p>
            <a:pPr algn="ctr"/>
            <a:r>
              <a:rPr lang="en-US" altLang="ko-KR" sz="1400" dirty="0" smtClean="0"/>
              <a:t>IT</a:t>
            </a:r>
            <a:r>
              <a:rPr lang="ko-KR" altLang="en-US" sz="1400" dirty="0" smtClean="0"/>
              <a:t>대학 컴퓨터학부</a:t>
            </a:r>
            <a:endParaRPr lang="en-US" altLang="ko-KR" sz="1400" dirty="0" smtClean="0"/>
          </a:p>
          <a:p>
            <a:pPr algn="ctr"/>
            <a:r>
              <a:rPr lang="en-US" altLang="ko-KR" sz="1600" dirty="0" smtClean="0"/>
              <a:t>2009097079</a:t>
            </a:r>
          </a:p>
          <a:p>
            <a:pPr algn="ctr"/>
            <a:r>
              <a:rPr lang="ko-KR" altLang="en-US" sz="2400" dirty="0" smtClean="0"/>
              <a:t>주지헌</a:t>
            </a:r>
            <a:endParaRPr lang="ko-KR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-1692696" y="4766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2" name="설명선 1 11"/>
          <p:cNvSpPr/>
          <p:nvPr/>
        </p:nvSpPr>
        <p:spPr>
          <a:xfrm>
            <a:off x="6912260" y="1706751"/>
            <a:ext cx="1944216" cy="1152128"/>
          </a:xfrm>
          <a:prstGeom prst="borderCallout1">
            <a:avLst>
              <a:gd name="adj1" fmla="val 59503"/>
              <a:gd name="adj2" fmla="val -275"/>
              <a:gd name="adj3" fmla="val 121593"/>
              <a:gd name="adj4" fmla="val -37090"/>
            </a:avLst>
          </a:prstGeom>
          <a:ln w="15875">
            <a:solidFill>
              <a:schemeClr val="accent6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/>
              <a:t>팀원</a:t>
            </a:r>
            <a:endParaRPr lang="en-US" altLang="ko-KR" sz="2000" dirty="0" smtClean="0"/>
          </a:p>
          <a:p>
            <a:pPr algn="ctr"/>
            <a:r>
              <a:rPr lang="en-US" altLang="ko-KR" sz="1400" dirty="0" smtClean="0"/>
              <a:t>IT</a:t>
            </a:r>
            <a:r>
              <a:rPr lang="ko-KR" altLang="en-US" sz="1400" dirty="0" smtClean="0"/>
              <a:t>대학 컴퓨터학부</a:t>
            </a:r>
            <a:endParaRPr lang="en-US" altLang="ko-KR" sz="1400" dirty="0" smtClean="0"/>
          </a:p>
          <a:p>
            <a:pPr algn="ctr"/>
            <a:r>
              <a:rPr lang="en-US" altLang="ko-KR" sz="1600" dirty="0" smtClean="0"/>
              <a:t>2011097016</a:t>
            </a:r>
          </a:p>
          <a:p>
            <a:pPr algn="ctr"/>
            <a:r>
              <a:rPr lang="ko-KR" altLang="en-US" sz="2400" dirty="0" smtClean="0"/>
              <a:t>안상</a:t>
            </a:r>
            <a:r>
              <a:rPr lang="ko-KR" altLang="en-US" sz="2400" dirty="0"/>
              <a:t>보</a:t>
            </a:r>
          </a:p>
        </p:txBody>
      </p:sp>
      <p:sp>
        <p:nvSpPr>
          <p:cNvPr id="13" name="설명선 1 12"/>
          <p:cNvSpPr/>
          <p:nvPr/>
        </p:nvSpPr>
        <p:spPr>
          <a:xfrm>
            <a:off x="6881303" y="5445224"/>
            <a:ext cx="1944216" cy="1152128"/>
          </a:xfrm>
          <a:prstGeom prst="borderCallout1">
            <a:avLst>
              <a:gd name="adj1" fmla="val 61750"/>
              <a:gd name="adj2" fmla="val -275"/>
              <a:gd name="adj3" fmla="val -21416"/>
              <a:gd name="adj4" fmla="val -134703"/>
            </a:avLst>
          </a:prstGeom>
          <a:ln w="15875"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/>
              <a:t>팀</a:t>
            </a:r>
            <a:r>
              <a:rPr lang="ko-KR" altLang="en-US" sz="2000" dirty="0"/>
              <a:t>원</a:t>
            </a:r>
            <a:endParaRPr lang="en-US" altLang="ko-KR" sz="2000" dirty="0" smtClean="0"/>
          </a:p>
          <a:p>
            <a:pPr algn="ctr"/>
            <a:r>
              <a:rPr lang="en-US" altLang="ko-KR" sz="1400" dirty="0" smtClean="0"/>
              <a:t>IT</a:t>
            </a:r>
            <a:r>
              <a:rPr lang="ko-KR" altLang="en-US" sz="1400" dirty="0" smtClean="0"/>
              <a:t>대학 컴퓨터학부</a:t>
            </a:r>
            <a:endParaRPr lang="en-US" altLang="ko-KR" sz="1400" dirty="0" smtClean="0"/>
          </a:p>
          <a:p>
            <a:pPr algn="ctr"/>
            <a:r>
              <a:rPr lang="en-US" altLang="ko-KR" sz="1600" dirty="0" smtClean="0"/>
              <a:t>2011105018</a:t>
            </a:r>
          </a:p>
          <a:p>
            <a:pPr algn="ctr"/>
            <a:r>
              <a:rPr lang="ko-KR" altLang="en-US" sz="2400" dirty="0" smtClean="0"/>
              <a:t>김상</a:t>
            </a:r>
            <a:r>
              <a:rPr lang="ko-KR" altLang="en-US" sz="2400" dirty="0"/>
              <a:t>민</a:t>
            </a: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7219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736812"/>
            <a:ext cx="8424936" cy="4525963"/>
          </a:xfrm>
        </p:spPr>
        <p:txBody>
          <a:bodyPr>
            <a:normAutofit/>
          </a:bodyPr>
          <a:lstStyle/>
          <a:p>
            <a:pPr lvl="0">
              <a:spcAft>
                <a:spcPct val="0"/>
              </a:spcAft>
              <a:defRPr lang="ko-KR" altLang="en-US"/>
            </a:pPr>
            <a:r>
              <a:rPr lang="en-US" altLang="ko-KR" sz="2400" dirty="0"/>
              <a:t>RC</a:t>
            </a:r>
            <a:r>
              <a:rPr lang="ko-KR" altLang="en-US" sz="2400" dirty="0" err="1"/>
              <a:t>카를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제작하고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</a:t>
            </a:r>
            <a:r>
              <a:rPr lang="ko-KR" altLang="en-US" sz="2400" dirty="0" err="1"/>
              <a:t>아두이노를</a:t>
            </a:r>
            <a:r>
              <a:rPr lang="ko-KR" altLang="en-US" sz="2400" dirty="0"/>
              <a:t> 탑재해</a:t>
            </a:r>
          </a:p>
          <a:p>
            <a:pPr marL="393192" lvl="1" indent="0">
              <a:spcBef>
                <a:spcPct val="10000"/>
              </a:spcBef>
              <a:buNone/>
              <a:defRPr lang="ko-KR" altLang="en-US"/>
            </a:pPr>
            <a:r>
              <a:rPr lang="en-US" altLang="ko-KR" sz="2400" dirty="0"/>
              <a:t>   </a:t>
            </a:r>
            <a:r>
              <a:rPr lang="ko-KR" altLang="en-US" sz="2400" dirty="0" err="1"/>
              <a:t>블루투스</a:t>
            </a:r>
            <a:r>
              <a:rPr lang="ko-KR" altLang="en-US" sz="2400" dirty="0"/>
              <a:t> 조종기능을 </a:t>
            </a:r>
            <a:r>
              <a:rPr lang="ko-KR" altLang="en-US" sz="2400" dirty="0" smtClean="0"/>
              <a:t>구현</a:t>
            </a:r>
            <a:endParaRPr lang="ko-KR" altLang="en-US" sz="24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29600" cy="1143000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 dirty="0" smtClean="0"/>
              <a:t>목</a:t>
            </a:r>
            <a:r>
              <a:rPr lang="ko-KR" altLang="en-US" dirty="0"/>
              <a:t>표</a:t>
            </a:r>
            <a:r>
              <a:rPr lang="ko-KR" altLang="en-US" dirty="0" smtClean="0"/>
              <a:t>주제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무선조종 </a:t>
            </a:r>
            <a:r>
              <a:rPr lang="en-US" altLang="ko-KR" dirty="0" smtClean="0"/>
              <a:t>RC</a:t>
            </a:r>
            <a:r>
              <a:rPr lang="ko-KR" altLang="en-US" dirty="0" smtClean="0"/>
              <a:t>카</a:t>
            </a:r>
            <a:endParaRPr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355976" y="2959140"/>
            <a:ext cx="3418098" cy="29531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407557"/>
            <a:ext cx="1692188" cy="1797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그룹 7"/>
          <p:cNvGrpSpPr/>
          <p:nvPr/>
        </p:nvGrpSpPr>
        <p:grpSpPr>
          <a:xfrm>
            <a:off x="2808377" y="1772816"/>
            <a:ext cx="6161469" cy="4719372"/>
            <a:chOff x="2653980" y="2499403"/>
            <a:chExt cx="6161469" cy="4719372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089" b="1000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61076" y="4967824"/>
              <a:ext cx="3954373" cy="225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아래쪽 화살표 5"/>
            <p:cNvSpPr/>
            <p:nvPr/>
          </p:nvSpPr>
          <p:spPr>
            <a:xfrm rot="20334285">
              <a:off x="6101632" y="4274793"/>
              <a:ext cx="356684" cy="507058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/>
          </p:nvGrpSpPr>
          <p:grpSpPr>
            <a:xfrm>
              <a:off x="2653980" y="2499403"/>
              <a:ext cx="5328592" cy="1197480"/>
              <a:chOff x="1573860" y="2117664"/>
              <a:chExt cx="5328592" cy="1197480"/>
            </a:xfrm>
          </p:grpSpPr>
          <p:pic>
            <p:nvPicPr>
              <p:cNvPr id="20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08377" y="2117664"/>
                <a:ext cx="1994075" cy="11974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1" name="Picture 2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73860" y="2117664"/>
                <a:ext cx="2583950" cy="10081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2" name="덧셈 기호 21"/>
              <p:cNvSpPr/>
              <p:nvPr/>
            </p:nvSpPr>
            <p:spPr>
              <a:xfrm>
                <a:off x="4220619" y="2411986"/>
                <a:ext cx="504056" cy="419467"/>
              </a:xfrm>
              <a:prstGeom prst="mathPlu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3" name="내용 개체 틀 2"/>
          <p:cNvSpPr>
            <a:spLocks noGrp="1"/>
          </p:cNvSpPr>
          <p:nvPr>
            <p:ph idx="1"/>
          </p:nvPr>
        </p:nvSpPr>
        <p:spPr>
          <a:xfrm>
            <a:off x="395536" y="3511808"/>
            <a:ext cx="5412289" cy="997312"/>
          </a:xfrm>
        </p:spPr>
        <p:txBody>
          <a:bodyPr>
            <a:normAutofit/>
          </a:bodyPr>
          <a:lstStyle/>
          <a:p>
            <a:pPr lvl="0">
              <a:spcAft>
                <a:spcPct val="0"/>
              </a:spcAft>
              <a:defRPr lang="ko-KR" altLang="en-US"/>
            </a:pPr>
            <a:r>
              <a:rPr lang="ko-KR" altLang="en-US" sz="2400" dirty="0" smtClean="0"/>
              <a:t>쓰레기 수거에 용이하도록</a:t>
            </a:r>
            <a:endParaRPr lang="en-US" altLang="ko-KR" sz="2400" dirty="0" smtClean="0"/>
          </a:p>
          <a:p>
            <a:pPr marL="109728" lvl="0" indent="0">
              <a:spcAft>
                <a:spcPct val="0"/>
              </a:spcAft>
              <a:buNone/>
              <a:defRPr lang="ko-KR" altLang="en-US"/>
            </a:pPr>
            <a:r>
              <a:rPr lang="en-US" altLang="ko-KR" sz="2400" dirty="0"/>
              <a:t> </a:t>
            </a:r>
            <a:r>
              <a:rPr lang="en-US" altLang="ko-KR" sz="2400" dirty="0" smtClean="0"/>
              <a:t>  </a:t>
            </a:r>
            <a:r>
              <a:rPr lang="ko-KR" altLang="en-US" sz="2400" dirty="0" smtClean="0"/>
              <a:t>불도저와 트럭을 합친 형태로 구성</a:t>
            </a:r>
            <a:endParaRPr lang="ko-KR" altLang="en-US" sz="2400" dirty="0"/>
          </a:p>
        </p:txBody>
      </p:sp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29600" cy="1143000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 dirty="0" smtClean="0"/>
              <a:t>목</a:t>
            </a:r>
            <a:r>
              <a:rPr lang="ko-KR" altLang="en-US" dirty="0"/>
              <a:t>표</a:t>
            </a:r>
            <a:r>
              <a:rPr lang="ko-KR" altLang="en-US" dirty="0" smtClean="0"/>
              <a:t>주제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개발방향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125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4247964" y="1678037"/>
            <a:ext cx="4680520" cy="1462931"/>
          </a:xfrm>
        </p:spPr>
        <p:txBody>
          <a:bodyPr>
            <a:normAutofit/>
          </a:bodyPr>
          <a:lstStyle/>
          <a:p>
            <a:pPr lvl="0">
              <a:spcAft>
                <a:spcPct val="0"/>
              </a:spcAft>
              <a:defRPr lang="ko-KR" altLang="en-US"/>
            </a:pPr>
            <a:r>
              <a:rPr lang="ko-KR" altLang="en-US" sz="25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모터</a:t>
            </a:r>
            <a:r>
              <a:rPr lang="ko-KR" altLang="en-US" sz="2400" dirty="0" smtClean="0"/>
              <a:t>를 이용해 </a:t>
            </a:r>
            <a:r>
              <a:rPr lang="en-US" altLang="ko-KR" sz="2400" dirty="0" smtClean="0"/>
              <a:t>RC</a:t>
            </a:r>
            <a:r>
              <a:rPr lang="ko-KR" altLang="en-US" sz="2400" dirty="0"/>
              <a:t>카 앞부분의 </a:t>
            </a:r>
            <a:r>
              <a:rPr lang="ko-KR" altLang="en-US" sz="2400" dirty="0" err="1"/>
              <a:t>배토판이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쓰레기를 주워 차체의 </a:t>
            </a:r>
            <a:r>
              <a:rPr lang="ko-KR" altLang="en-US" sz="2400" dirty="0"/>
              <a:t>뒷부분에 </a:t>
            </a:r>
            <a:r>
              <a:rPr lang="ko-KR" altLang="en-US" sz="2400" dirty="0" smtClean="0"/>
              <a:t>적재</a:t>
            </a:r>
            <a:endParaRPr lang="en-US" altLang="ko-KR" sz="2400" dirty="0" smtClean="0"/>
          </a:p>
          <a:p>
            <a:pPr lvl="0">
              <a:spcAft>
                <a:spcPct val="0"/>
              </a:spcAft>
              <a:defRPr lang="ko-KR" altLang="en-US"/>
            </a:pPr>
            <a:endParaRPr lang="ko-KR" altLang="en-US" sz="2400" dirty="0"/>
          </a:p>
        </p:txBody>
      </p:sp>
      <p:grpSp>
        <p:nvGrpSpPr>
          <p:cNvPr id="17" name="그룹 16"/>
          <p:cNvGrpSpPr/>
          <p:nvPr/>
        </p:nvGrpSpPr>
        <p:grpSpPr>
          <a:xfrm>
            <a:off x="251520" y="1645682"/>
            <a:ext cx="4140460" cy="2012917"/>
            <a:chOff x="2465776" y="3765326"/>
            <a:chExt cx="4819481" cy="2647667"/>
          </a:xfrm>
        </p:grpSpPr>
        <p:grpSp>
          <p:nvGrpSpPr>
            <p:cNvPr id="12" name="그룹 11"/>
            <p:cNvGrpSpPr/>
            <p:nvPr/>
          </p:nvGrpSpPr>
          <p:grpSpPr>
            <a:xfrm>
              <a:off x="3239866" y="3765326"/>
              <a:ext cx="4045391" cy="2250951"/>
              <a:chOff x="2356746" y="2708920"/>
              <a:chExt cx="4045391" cy="2250951"/>
            </a:xfrm>
          </p:grpSpPr>
          <p:pic>
            <p:nvPicPr>
              <p:cNvPr id="5" name="Picture 4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447764" y="2708920"/>
                <a:ext cx="3954373" cy="22509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" name="Picture 6" descr="C:\Users\주지헌\Desktop\이름 없음.jp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2273" b="98485" l="2344" r="96875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0863786">
                <a:off x="2356746" y="2728600"/>
                <a:ext cx="1100501" cy="113489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6" name="그룹 15"/>
            <p:cNvGrpSpPr/>
            <p:nvPr/>
          </p:nvGrpSpPr>
          <p:grpSpPr>
            <a:xfrm>
              <a:off x="2465776" y="5769262"/>
              <a:ext cx="1119464" cy="643731"/>
              <a:chOff x="2465776" y="5769262"/>
              <a:chExt cx="1119464" cy="643731"/>
            </a:xfrm>
          </p:grpSpPr>
          <p:cxnSp>
            <p:nvCxnSpPr>
              <p:cNvPr id="14" name="직선 연결선 13"/>
              <p:cNvCxnSpPr/>
              <p:nvPr/>
            </p:nvCxnSpPr>
            <p:spPr>
              <a:xfrm flipH="1">
                <a:off x="3220129" y="5769262"/>
                <a:ext cx="365111" cy="24701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2465776" y="6008162"/>
                <a:ext cx="841890" cy="404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 smtClean="0">
                    <a:solidFill>
                      <a:schemeClr val="bg2">
                        <a:lumMod val="50000"/>
                      </a:schemeClr>
                    </a:solidFill>
                  </a:rPr>
                  <a:t>배토판</a:t>
                </a:r>
                <a:endParaRPr lang="ko-KR" altLang="en-US" sz="14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</p:grp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819" y="3212976"/>
            <a:ext cx="1571625" cy="3076575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내용 개체 틀 2"/>
          <p:cNvSpPr txBox="1">
            <a:spLocks/>
          </p:cNvSpPr>
          <p:nvPr/>
        </p:nvSpPr>
        <p:spPr>
          <a:xfrm>
            <a:off x="647564" y="4257092"/>
            <a:ext cx="6481359" cy="1462931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1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1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>
              <a:spcAft>
                <a:spcPct val="0"/>
              </a:spcAft>
              <a:defRPr lang="ko-KR" altLang="en-US"/>
            </a:pPr>
            <a:r>
              <a:rPr lang="ko-KR" altLang="en-US" sz="2400" dirty="0" smtClean="0"/>
              <a:t>각종 </a:t>
            </a:r>
            <a:r>
              <a:rPr lang="ko-KR" altLang="en-US" sz="25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센서</a:t>
            </a:r>
            <a:r>
              <a:rPr lang="ko-KR" altLang="en-US" sz="2400" dirty="0" smtClean="0"/>
              <a:t>를 부착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실용적인 기능 추가</a:t>
            </a:r>
            <a:endParaRPr lang="en-US" altLang="ko-KR" sz="2400" dirty="0" smtClean="0"/>
          </a:p>
          <a:p>
            <a:pPr lvl="1">
              <a:spcAft>
                <a:spcPct val="0"/>
              </a:spcAft>
              <a:defRPr lang="ko-KR" altLang="en-US"/>
            </a:pPr>
            <a:r>
              <a:rPr lang="ko-KR" altLang="en-US" sz="2000" dirty="0" smtClean="0"/>
              <a:t>충돌센서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적외선센서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물체감지센서 등을 이용해 주위의 벽이나 물체를 감지</a:t>
            </a:r>
            <a:endParaRPr lang="ko-KR" altLang="en-US" sz="2000" dirty="0"/>
          </a:p>
        </p:txBody>
      </p:sp>
      <p:sp>
        <p:nvSpPr>
          <p:cNvPr id="22" name="제목 1"/>
          <p:cNvSpPr>
            <a:spLocks noGrp="1"/>
          </p:cNvSpPr>
          <p:nvPr>
            <p:ph type="title"/>
          </p:nvPr>
        </p:nvSpPr>
        <p:spPr>
          <a:xfrm>
            <a:off x="395536" y="274638"/>
            <a:ext cx="8229600" cy="1143000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 dirty="0" smtClean="0"/>
              <a:t>목</a:t>
            </a:r>
            <a:r>
              <a:rPr lang="ko-KR" altLang="en-US" dirty="0"/>
              <a:t>표</a:t>
            </a:r>
            <a:r>
              <a:rPr lang="ko-KR" altLang="en-US" dirty="0" smtClean="0"/>
              <a:t>주제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개발방향</a:t>
            </a:r>
            <a:endParaRPr lang="ko-KR" altLang="en-US" dirty="0"/>
          </a:p>
        </p:txBody>
      </p: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363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855365"/>
            <a:ext cx="8229600" cy="4525963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  <a:spcAft>
                <a:spcPct val="0"/>
              </a:spcAft>
              <a:defRPr lang="ko-KR" altLang="en-US"/>
            </a:pPr>
            <a:r>
              <a:rPr lang="en-US" altLang="ko-KR" sz="2800" dirty="0"/>
              <a:t>RC</a:t>
            </a:r>
            <a:r>
              <a:rPr lang="ko-KR" altLang="en-US" sz="2800" dirty="0"/>
              <a:t>카 </a:t>
            </a:r>
            <a:r>
              <a:rPr lang="en-US" altLang="ko-KR" sz="2800" dirty="0"/>
              <a:t>: </a:t>
            </a:r>
            <a:r>
              <a:rPr lang="ko-KR" altLang="en-US" sz="2800" dirty="0" err="1"/>
              <a:t>아두이노</a:t>
            </a:r>
            <a:endParaRPr lang="ko-KR" altLang="en-US" sz="2800" dirty="0"/>
          </a:p>
          <a:p>
            <a:pPr>
              <a:lnSpc>
                <a:spcPct val="200000"/>
              </a:lnSpc>
              <a:spcBef>
                <a:spcPct val="11000"/>
              </a:spcBef>
              <a:spcAft>
                <a:spcPct val="0"/>
              </a:spcAft>
              <a:defRPr lang="ko-KR" altLang="en-US"/>
            </a:pPr>
            <a:r>
              <a:rPr lang="ko-KR" altLang="en-US" sz="2800" dirty="0"/>
              <a:t>개발언어 </a:t>
            </a:r>
            <a:r>
              <a:rPr lang="en-US" altLang="ko-KR" sz="2800" dirty="0"/>
              <a:t>: C</a:t>
            </a:r>
            <a:r>
              <a:rPr lang="ko-KR" altLang="en-US" sz="2800" dirty="0"/>
              <a:t>언어</a:t>
            </a:r>
          </a:p>
          <a:p>
            <a:pPr>
              <a:lnSpc>
                <a:spcPct val="200000"/>
              </a:lnSpc>
              <a:spcBef>
                <a:spcPct val="11000"/>
              </a:spcBef>
              <a:spcAft>
                <a:spcPct val="0"/>
              </a:spcAft>
              <a:defRPr lang="ko-KR" altLang="en-US"/>
            </a:pPr>
            <a:r>
              <a:rPr lang="ko-KR" altLang="en-US" sz="2800" dirty="0"/>
              <a:t>컨트롤러 구현 </a:t>
            </a:r>
            <a:r>
              <a:rPr lang="en-US" altLang="ko-KR" sz="2800" dirty="0"/>
              <a:t>: </a:t>
            </a:r>
            <a:r>
              <a:rPr lang="ko-KR" altLang="en-US" sz="2800" dirty="0"/>
              <a:t>조이스틱</a:t>
            </a:r>
            <a:r>
              <a:rPr lang="en-US" altLang="ko-KR" sz="2800" dirty="0"/>
              <a:t>, PUSH </a:t>
            </a:r>
            <a:r>
              <a:rPr lang="ko-KR" altLang="en-US" sz="2800" dirty="0"/>
              <a:t>버튼(</a:t>
            </a:r>
            <a:r>
              <a:rPr lang="ko-KR" altLang="en-US" sz="2800" dirty="0" err="1"/>
              <a:t>아두이노</a:t>
            </a:r>
            <a:r>
              <a:rPr lang="ko-KR" altLang="en-US" sz="2800" dirty="0"/>
              <a:t>)</a:t>
            </a:r>
          </a:p>
          <a:p>
            <a:pPr>
              <a:lnSpc>
                <a:spcPct val="200000"/>
              </a:lnSpc>
              <a:spcBef>
                <a:spcPct val="11000"/>
              </a:spcBef>
              <a:defRPr lang="ko-KR" altLang="en-US"/>
            </a:pPr>
            <a:r>
              <a:rPr lang="ko-KR" altLang="en-US" sz="2800" dirty="0"/>
              <a:t>센서</a:t>
            </a:r>
            <a:r>
              <a:rPr lang="en-US" altLang="ko-KR" sz="2800" dirty="0"/>
              <a:t>/</a:t>
            </a:r>
            <a:r>
              <a:rPr lang="ko-KR" altLang="en-US" sz="2800" dirty="0"/>
              <a:t>모듈 </a:t>
            </a:r>
            <a:r>
              <a:rPr lang="en-US" altLang="ko-KR" sz="2800" dirty="0"/>
              <a:t>: </a:t>
            </a:r>
            <a:r>
              <a:rPr lang="ko-KR" altLang="en-US" sz="2800" dirty="0"/>
              <a:t>적외선</a:t>
            </a:r>
            <a:r>
              <a:rPr lang="en-US" altLang="ko-KR" sz="2800" dirty="0"/>
              <a:t>,</a:t>
            </a:r>
            <a:r>
              <a:rPr lang="ko-KR" altLang="en-US" sz="2800" dirty="0"/>
              <a:t>초음파</a:t>
            </a:r>
            <a:r>
              <a:rPr lang="en-US" altLang="ko-KR" sz="2800" dirty="0"/>
              <a:t>,LED,</a:t>
            </a:r>
            <a:r>
              <a:rPr lang="ko-KR" altLang="en-US" sz="2800" dirty="0" err="1"/>
              <a:t>블루투스</a:t>
            </a:r>
            <a:r>
              <a:rPr lang="en-US" altLang="ko-KR" sz="2800" dirty="0"/>
              <a:t>  </a:t>
            </a:r>
            <a:r>
              <a:rPr lang="ko-KR" altLang="en-US" sz="2800" dirty="0"/>
              <a:t>등</a:t>
            </a:r>
            <a:r>
              <a:rPr lang="en-US" altLang="ko-KR" sz="2800" dirty="0"/>
              <a:t> 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 sz="4800"/>
              <a:t>개발환경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932040" y="1520788"/>
            <a:ext cx="3243039" cy="2273903"/>
          </a:xfrm>
          <a:prstGeom prst="rect">
            <a:avLst/>
          </a:prstGeom>
          <a:ln>
            <a:noFill/>
          </a:ln>
          <a:effectLst>
            <a:softEdge rad="31750"/>
          </a:effec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47564" y="1963377"/>
            <a:ext cx="6516724" cy="3697871"/>
          </a:xfrm>
        </p:spPr>
        <p:txBody>
          <a:bodyPr>
            <a:normAutofit/>
          </a:bodyPr>
          <a:lstStyle/>
          <a:p>
            <a:pPr lvl="0">
              <a:spcAft>
                <a:spcPct val="0"/>
              </a:spcAft>
              <a:defRPr lang="ko-KR" altLang="en-US"/>
            </a:pPr>
            <a:r>
              <a:rPr lang="ko-KR" altLang="en-US" sz="2400" dirty="0"/>
              <a:t>하드웨어 담당 </a:t>
            </a:r>
            <a:r>
              <a:rPr lang="en-US" altLang="ko-KR" sz="2400" dirty="0"/>
              <a:t>: </a:t>
            </a:r>
          </a:p>
          <a:p>
            <a:pPr marL="0" indent="0">
              <a:spcBef>
                <a:spcPct val="11000"/>
              </a:spcBef>
              <a:spcAft>
                <a:spcPct val="0"/>
              </a:spcAft>
              <a:buNone/>
              <a:defRPr lang="ko-KR" altLang="en-US"/>
            </a:pPr>
            <a:r>
              <a:rPr lang="en-US" altLang="ko-KR" sz="2400" dirty="0"/>
              <a:t>     </a:t>
            </a:r>
            <a:r>
              <a:rPr lang="ko-KR" altLang="en-US" sz="2400" dirty="0"/>
              <a:t>주지헌</a:t>
            </a:r>
          </a:p>
          <a:p>
            <a:pPr marL="0" indent="0">
              <a:spcBef>
                <a:spcPct val="11000"/>
              </a:spcBef>
              <a:spcAft>
                <a:spcPct val="0"/>
              </a:spcAft>
              <a:buNone/>
              <a:defRPr lang="ko-KR" altLang="en-US"/>
            </a:pPr>
            <a:endParaRPr lang="en-US" altLang="ko-KR" sz="2400" dirty="0"/>
          </a:p>
          <a:p>
            <a:pPr lvl="0">
              <a:spcBef>
                <a:spcPct val="11000"/>
              </a:spcBef>
              <a:spcAft>
                <a:spcPct val="0"/>
              </a:spcAft>
              <a:defRPr lang="ko-KR" altLang="en-US"/>
            </a:pPr>
            <a:r>
              <a:rPr lang="ko-KR" altLang="en-US" sz="2400" dirty="0"/>
              <a:t>개발 담당(</a:t>
            </a:r>
            <a:r>
              <a:rPr lang="en-US" altLang="ko-KR" sz="2400" dirty="0"/>
              <a:t>RC</a:t>
            </a:r>
            <a:r>
              <a:rPr lang="ko-KR" altLang="en-US" sz="2400" dirty="0"/>
              <a:t>카 내부 제어</a:t>
            </a:r>
            <a:r>
              <a:rPr lang="en-US" altLang="ko-KR" sz="2400" dirty="0"/>
              <a:t>, </a:t>
            </a:r>
            <a:r>
              <a:rPr lang="ko-KR" altLang="en-US" sz="2400" dirty="0"/>
              <a:t>무선 통신</a:t>
            </a:r>
            <a:r>
              <a:rPr lang="en-US" altLang="ko-KR" sz="2400" dirty="0"/>
              <a:t> </a:t>
            </a:r>
            <a:r>
              <a:rPr lang="ko-KR" altLang="en-US" sz="2400" dirty="0"/>
              <a:t>등) :</a:t>
            </a:r>
          </a:p>
          <a:p>
            <a:pPr marL="0" indent="0">
              <a:spcBef>
                <a:spcPct val="11000"/>
              </a:spcBef>
              <a:spcAft>
                <a:spcPct val="0"/>
              </a:spcAft>
              <a:buNone/>
              <a:defRPr lang="ko-KR" altLang="en-US"/>
            </a:pPr>
            <a:r>
              <a:rPr lang="en-US" altLang="ko-KR" sz="2400" dirty="0"/>
              <a:t>     </a:t>
            </a:r>
            <a:r>
              <a:rPr lang="ko-KR" altLang="en-US" sz="2400" dirty="0"/>
              <a:t>김상민</a:t>
            </a:r>
            <a:r>
              <a:rPr lang="en-US" altLang="ko-KR" sz="2400" dirty="0"/>
              <a:t>, </a:t>
            </a:r>
            <a:r>
              <a:rPr lang="ko-KR" altLang="en-US" sz="2400" dirty="0"/>
              <a:t>안상보</a:t>
            </a:r>
          </a:p>
          <a:p>
            <a:pPr lvl="0">
              <a:spcBef>
                <a:spcPct val="11000"/>
              </a:spcBef>
              <a:spcAft>
                <a:spcPct val="0"/>
              </a:spcAft>
              <a:defRPr lang="ko-KR" altLang="en-US"/>
            </a:pPr>
            <a:endParaRPr lang="en-US" altLang="ko-KR" sz="2400" dirty="0"/>
          </a:p>
          <a:p>
            <a:pPr lvl="0">
              <a:spcBef>
                <a:spcPct val="11000"/>
              </a:spcBef>
              <a:spcAft>
                <a:spcPct val="0"/>
              </a:spcAft>
              <a:defRPr lang="ko-KR" altLang="en-US"/>
            </a:pPr>
            <a:r>
              <a:rPr lang="ko-KR" altLang="en-US" sz="2400" dirty="0"/>
              <a:t>추가기능</a:t>
            </a:r>
            <a:r>
              <a:rPr lang="en-US" altLang="ko-KR" sz="2400" dirty="0"/>
              <a:t>(</a:t>
            </a:r>
            <a:r>
              <a:rPr lang="ko-KR" altLang="en-US" sz="2400" dirty="0"/>
              <a:t>센서 등) : </a:t>
            </a:r>
          </a:p>
          <a:p>
            <a:pPr lvl="0">
              <a:spcBef>
                <a:spcPct val="11000"/>
              </a:spcBef>
              <a:spcAft>
                <a:spcPct val="0"/>
              </a:spcAft>
              <a:buNone/>
              <a:defRPr lang="ko-KR" altLang="en-US"/>
            </a:pPr>
            <a:r>
              <a:rPr lang="ko-KR" altLang="en-US" sz="2400" dirty="0"/>
              <a:t>     </a:t>
            </a:r>
            <a:r>
              <a:rPr lang="en-US" altLang="ko-KR" sz="2400" dirty="0"/>
              <a:t>RC</a:t>
            </a:r>
            <a:r>
              <a:rPr lang="ko-KR" altLang="en-US" sz="2400" dirty="0"/>
              <a:t>카, 컨트롤러 완성 후 역할 분배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 sz="4400" dirty="0"/>
              <a:t>팀원 역할 분담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266942" y="202729"/>
            <a:ext cx="1733550" cy="56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2"/>
          <p:cNvSpPr>
            <a:spLocks noGrp="1"/>
          </p:cNvSpPr>
          <p:nvPr>
            <p:ph idx="1"/>
          </p:nvPr>
        </p:nvSpPr>
        <p:spPr>
          <a:xfrm>
            <a:off x="600308" y="1556793"/>
            <a:ext cx="4007696" cy="441795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310000"/>
              </a:lnSpc>
              <a:spcAft>
                <a:spcPct val="0"/>
              </a:spcAft>
              <a:defRPr lang="ko-KR" altLang="en-US"/>
            </a:pPr>
            <a:r>
              <a:rPr lang="ko-KR" altLang="en-US" sz="3100" b="1" dirty="0" err="1"/>
              <a:t>아두이노</a:t>
            </a:r>
            <a:r>
              <a:rPr lang="ko-KR" altLang="en-US" sz="3100" b="1" dirty="0"/>
              <a:t> </a:t>
            </a:r>
            <a:r>
              <a:rPr lang="en-US" altLang="ko-KR" sz="3100" b="1" dirty="0"/>
              <a:t>UNO</a:t>
            </a:r>
            <a:r>
              <a:rPr lang="ko-KR" altLang="en-US" sz="3100" b="1" dirty="0"/>
              <a:t> 보드 3</a:t>
            </a:r>
            <a:r>
              <a:rPr lang="ko-KR" altLang="en-US" sz="3100" b="1" dirty="0" smtClean="0"/>
              <a:t>개</a:t>
            </a:r>
            <a:endParaRPr lang="ko-KR" altLang="en-US" sz="3100" b="1" dirty="0"/>
          </a:p>
          <a:p>
            <a:pPr>
              <a:lnSpc>
                <a:spcPct val="31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en-US" altLang="ko-KR" sz="3100" b="1" dirty="0"/>
              <a:t>RC</a:t>
            </a:r>
            <a:r>
              <a:rPr lang="ko-KR" altLang="en-US" sz="3100" b="1" dirty="0"/>
              <a:t>카 프레임 </a:t>
            </a:r>
            <a:endParaRPr lang="en-US" altLang="ko-KR" sz="3100" b="1" dirty="0"/>
          </a:p>
          <a:p>
            <a:pPr>
              <a:lnSpc>
                <a:spcPct val="31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sz="3100" b="1" dirty="0"/>
              <a:t>조이스틱 </a:t>
            </a:r>
            <a:r>
              <a:rPr lang="ko-KR" altLang="en-US" sz="3100" b="1" dirty="0" smtClean="0"/>
              <a:t>모듈</a:t>
            </a:r>
            <a:endParaRPr lang="en-US" altLang="ko-KR" sz="3100" b="1" dirty="0"/>
          </a:p>
          <a:p>
            <a:pPr>
              <a:lnSpc>
                <a:spcPct val="310000"/>
              </a:lnSpc>
              <a:spcBef>
                <a:spcPct val="12000"/>
              </a:spcBef>
              <a:spcAft>
                <a:spcPct val="0"/>
              </a:spcAft>
              <a:defRPr lang="ko-KR" altLang="en-US"/>
            </a:pPr>
            <a:r>
              <a:rPr lang="ko-KR" altLang="en-US" sz="3100" b="1" dirty="0" err="1"/>
              <a:t>블루투스</a:t>
            </a:r>
            <a:r>
              <a:rPr lang="ko-KR" altLang="en-US" sz="3100" b="1" dirty="0"/>
              <a:t> 모듈 3</a:t>
            </a:r>
            <a:r>
              <a:rPr lang="ko-KR" altLang="en-US" sz="3100" b="1" dirty="0" smtClean="0"/>
              <a:t>개</a:t>
            </a:r>
            <a:endParaRPr lang="ko-KR" altLang="en-US" sz="3100" b="1" dirty="0"/>
          </a:p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endParaRPr lang="en-US" altLang="ko-KR" dirty="0"/>
          </a:p>
        </p:txBody>
      </p:sp>
      <p:sp>
        <p:nvSpPr>
          <p:cNvPr id="3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 dirty="0" smtClean="0"/>
              <a:t>필요비용</a:t>
            </a:r>
            <a:r>
              <a:rPr lang="en-US" altLang="ko-KR" dirty="0" smtClean="0"/>
              <a:t>(</a:t>
            </a:r>
            <a:r>
              <a:rPr lang="ko-KR" altLang="en-US" dirty="0" smtClean="0"/>
              <a:t>재료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4572000" y="1766270"/>
            <a:ext cx="1476164" cy="4087336"/>
            <a:chOff x="4474332" y="1766270"/>
            <a:chExt cx="1476164" cy="4087336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4726360" y="3933057"/>
              <a:ext cx="1034303" cy="900100"/>
            </a:xfrm>
            <a:prstGeom prst="rect">
              <a:avLst/>
            </a:prstGeom>
            <a:effectLst>
              <a:softEdge rad="63500"/>
            </a:effectLst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4474332" y="1766270"/>
              <a:ext cx="1468708" cy="1050663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4522942" y="2826711"/>
              <a:ext cx="1427554" cy="998334"/>
            </a:xfrm>
            <a:prstGeom prst="rect">
              <a:avLst/>
            </a:prstGeom>
            <a:effectLst>
              <a:softEdge rad="63500"/>
            </a:effectLst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4580527" y="5013177"/>
              <a:ext cx="1369969" cy="840429"/>
            </a:xfrm>
            <a:prstGeom prst="rect">
              <a:avLst/>
            </a:prstGeom>
          </p:spPr>
        </p:pic>
      </p:grp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88640"/>
            <a:ext cx="1733550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내용 개체 틀 2"/>
          <p:cNvSpPr txBox="1">
            <a:spLocks/>
          </p:cNvSpPr>
          <p:nvPr/>
        </p:nvSpPr>
        <p:spPr>
          <a:xfrm>
            <a:off x="6336196" y="1556792"/>
            <a:ext cx="2376264" cy="4320481"/>
          </a:xfrm>
          <a:prstGeom prst="rect">
            <a:avLst/>
          </a:prstGeom>
        </p:spPr>
        <p:txBody>
          <a:bodyPr vert="horz">
            <a:normAutofit fontScale="85000" lnSpcReduction="20000"/>
          </a:bodyPr>
          <a:lstStyle>
            <a:lvl1pPr marL="365760" indent="-256032" algn="l" rtl="0" eaLnBrk="1" latinLnBrk="1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1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1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1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09728" indent="0">
              <a:lnSpc>
                <a:spcPct val="310000"/>
              </a:lnSpc>
              <a:spcAft>
                <a:spcPct val="0"/>
              </a:spcAft>
              <a:buNone/>
              <a:defRPr lang="ko-KR" altLang="en-US"/>
            </a:pPr>
            <a:r>
              <a:rPr lang="ko-KR" altLang="en-US" b="1" dirty="0" smtClean="0"/>
              <a:t>(14900원</a:t>
            </a:r>
            <a:r>
              <a:rPr lang="en-US" altLang="ko-KR" b="1" dirty="0" smtClean="0"/>
              <a:t>x</a:t>
            </a:r>
            <a:r>
              <a:rPr lang="ko-KR" altLang="en-US" b="1" dirty="0" smtClean="0"/>
              <a:t>3)</a:t>
            </a:r>
            <a:endParaRPr lang="en-US" altLang="ko-KR" b="1" dirty="0" smtClean="0"/>
          </a:p>
          <a:p>
            <a:pPr marL="109728" indent="0">
              <a:lnSpc>
                <a:spcPct val="310000"/>
              </a:lnSpc>
              <a:spcAft>
                <a:spcPct val="0"/>
              </a:spcAft>
              <a:buNone/>
              <a:defRPr lang="ko-KR" altLang="en-US"/>
            </a:pPr>
            <a:r>
              <a:rPr lang="ko-KR" altLang="en-US" b="1" dirty="0" smtClean="0"/>
              <a:t>(18600원)</a:t>
            </a:r>
            <a:endParaRPr lang="en-US" altLang="ko-KR" b="1" dirty="0" smtClean="0"/>
          </a:p>
          <a:p>
            <a:pPr marL="109728" indent="0">
              <a:lnSpc>
                <a:spcPct val="310000"/>
              </a:lnSpc>
              <a:spcBef>
                <a:spcPct val="12000"/>
              </a:spcBef>
              <a:spcAft>
                <a:spcPct val="0"/>
              </a:spcAft>
              <a:buNone/>
              <a:defRPr lang="ko-KR" altLang="en-US"/>
            </a:pPr>
            <a:r>
              <a:rPr lang="en-US" altLang="ko-KR" b="1" dirty="0" smtClean="0"/>
              <a:t>(2</a:t>
            </a:r>
            <a:r>
              <a:rPr lang="ko-KR" altLang="en-US" b="1" dirty="0" smtClean="0"/>
              <a:t>2</a:t>
            </a:r>
            <a:r>
              <a:rPr lang="en-US" altLang="ko-KR" b="1" dirty="0" smtClean="0"/>
              <a:t>00</a:t>
            </a:r>
            <a:r>
              <a:rPr lang="ko-KR" altLang="en-US" b="1" dirty="0" smtClean="0"/>
              <a:t>원</a:t>
            </a:r>
            <a:r>
              <a:rPr lang="en-US" altLang="ko-KR" b="1" dirty="0" smtClean="0"/>
              <a:t>)</a:t>
            </a:r>
          </a:p>
          <a:p>
            <a:pPr marL="109728" indent="0">
              <a:lnSpc>
                <a:spcPct val="310000"/>
              </a:lnSpc>
              <a:spcBef>
                <a:spcPct val="12000"/>
              </a:spcBef>
              <a:spcAft>
                <a:spcPct val="0"/>
              </a:spcAft>
              <a:buNone/>
              <a:defRPr lang="ko-KR" altLang="en-US"/>
            </a:pPr>
            <a:r>
              <a:rPr lang="ko-KR" altLang="en-US" b="1" dirty="0" smtClean="0"/>
              <a:t>(5500원</a:t>
            </a:r>
            <a:r>
              <a:rPr lang="en-US" altLang="ko-KR" b="1" dirty="0" smtClean="0"/>
              <a:t>x</a:t>
            </a:r>
            <a:r>
              <a:rPr lang="ko-KR" altLang="en-US" b="1" dirty="0" smtClean="0"/>
              <a:t>3)</a:t>
            </a:r>
          </a:p>
          <a:p>
            <a:pPr>
              <a:spcBef>
                <a:spcPct val="12000"/>
              </a:spcBef>
              <a:spcAft>
                <a:spcPct val="0"/>
              </a:spcAft>
              <a:defRPr lang="ko-KR" altLang="en-US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3658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491</Words>
  <Application>Microsoft Office PowerPoint</Application>
  <PresentationFormat>화면 슬라이드 쇼(4:3)</PresentationFormat>
  <Paragraphs>153</Paragraphs>
  <Slides>15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6" baseType="lpstr">
      <vt:lpstr>광장</vt:lpstr>
      <vt:lpstr>Team BT(Burmuda Triangle) : RC카를 이용한 실내용 쓰레기 수거 차량 </vt:lpstr>
      <vt:lpstr>목 차</vt:lpstr>
      <vt:lpstr>팀 소개</vt:lpstr>
      <vt:lpstr>목표주제 : 무선조종 RC카</vt:lpstr>
      <vt:lpstr>목표주제 : 개발방향</vt:lpstr>
      <vt:lpstr>목표주제 : 개발방향</vt:lpstr>
      <vt:lpstr>개발환경</vt:lpstr>
      <vt:lpstr>팀원 역할 분담</vt:lpstr>
      <vt:lpstr>필요비용(재료)</vt:lpstr>
      <vt:lpstr>필요비용(재료)</vt:lpstr>
      <vt:lpstr>요구사항</vt:lpstr>
      <vt:lpstr>개발일정</vt:lpstr>
      <vt:lpstr>개발일정(cont.)</vt:lpstr>
      <vt:lpstr>개발일정(cont.)</vt:lpstr>
      <vt:lpstr>감사합니다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종합설계프로젝트2</dc:title>
  <dc:creator>JuJiHeon</dc:creator>
  <cp:lastModifiedBy>JuJiHeon</cp:lastModifiedBy>
  <cp:revision>49</cp:revision>
  <dcterms:created xsi:type="dcterms:W3CDTF">2016-03-08T14:06:19Z</dcterms:created>
  <dcterms:modified xsi:type="dcterms:W3CDTF">2016-03-15T16:29:01Z</dcterms:modified>
</cp:coreProperties>
</file>

<file path=docProps/thumbnail.jpeg>
</file>